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0" r:id="rId2"/>
    <p:sldId id="315" r:id="rId3"/>
    <p:sldId id="316" r:id="rId4"/>
    <p:sldId id="339" r:id="rId5"/>
    <p:sldId id="338" r:id="rId6"/>
    <p:sldId id="358" r:id="rId7"/>
    <p:sldId id="318" r:id="rId8"/>
    <p:sldId id="377" r:id="rId9"/>
    <p:sldId id="317" r:id="rId10"/>
    <p:sldId id="321" r:id="rId11"/>
    <p:sldId id="319" r:id="rId12"/>
    <p:sldId id="323" r:id="rId13"/>
    <p:sldId id="359" r:id="rId14"/>
    <p:sldId id="325" r:id="rId15"/>
    <p:sldId id="324" r:id="rId16"/>
    <p:sldId id="326" r:id="rId17"/>
    <p:sldId id="341" r:id="rId18"/>
    <p:sldId id="337" r:id="rId19"/>
    <p:sldId id="351" r:id="rId20"/>
    <p:sldId id="350" r:id="rId21"/>
    <p:sldId id="349" r:id="rId22"/>
    <p:sldId id="327" r:id="rId23"/>
    <p:sldId id="328" r:id="rId24"/>
    <p:sldId id="257" r:id="rId25"/>
    <p:sldId id="258" r:id="rId26"/>
    <p:sldId id="313" r:id="rId27"/>
    <p:sldId id="260" r:id="rId28"/>
    <p:sldId id="360" r:id="rId29"/>
    <p:sldId id="261" r:id="rId30"/>
    <p:sldId id="353" r:id="rId31"/>
    <p:sldId id="352" r:id="rId32"/>
    <p:sldId id="368" r:id="rId33"/>
    <p:sldId id="312" r:id="rId34"/>
    <p:sldId id="263" r:id="rId35"/>
    <p:sldId id="308" r:id="rId36"/>
    <p:sldId id="361" r:id="rId37"/>
    <p:sldId id="265" r:id="rId38"/>
    <p:sldId id="362" r:id="rId39"/>
    <p:sldId id="264" r:id="rId40"/>
    <p:sldId id="266" r:id="rId41"/>
    <p:sldId id="267" r:id="rId42"/>
    <p:sldId id="364" r:id="rId43"/>
    <p:sldId id="367" r:id="rId44"/>
    <p:sldId id="366" r:id="rId45"/>
    <p:sldId id="340" r:id="rId46"/>
    <p:sldId id="268" r:id="rId47"/>
    <p:sldId id="270" r:id="rId48"/>
    <p:sldId id="271" r:id="rId49"/>
    <p:sldId id="363" r:id="rId50"/>
    <p:sldId id="272" r:id="rId51"/>
    <p:sldId id="309" r:id="rId52"/>
    <p:sldId id="381" r:id="rId53"/>
    <p:sldId id="276" r:id="rId54"/>
    <p:sldId id="310" r:id="rId55"/>
    <p:sldId id="369" r:id="rId56"/>
    <p:sldId id="311" r:id="rId57"/>
    <p:sldId id="335" r:id="rId58"/>
    <p:sldId id="336" r:id="rId59"/>
    <p:sldId id="380" r:id="rId60"/>
    <p:sldId id="278" r:id="rId61"/>
    <p:sldId id="279" r:id="rId62"/>
    <p:sldId id="280" r:id="rId63"/>
    <p:sldId id="374" r:id="rId64"/>
    <p:sldId id="376" r:id="rId65"/>
    <p:sldId id="378" r:id="rId66"/>
    <p:sldId id="375" r:id="rId67"/>
    <p:sldId id="355" r:id="rId68"/>
    <p:sldId id="356" r:id="rId69"/>
    <p:sldId id="357" r:id="rId70"/>
    <p:sldId id="281" r:id="rId71"/>
    <p:sldId id="282" r:id="rId72"/>
    <p:sldId id="283" r:id="rId73"/>
    <p:sldId id="284" r:id="rId74"/>
    <p:sldId id="285" r:id="rId75"/>
    <p:sldId id="287" r:id="rId76"/>
    <p:sldId id="288" r:id="rId77"/>
    <p:sldId id="333" r:id="rId78"/>
    <p:sldId id="289" r:id="rId79"/>
    <p:sldId id="330" r:id="rId80"/>
    <p:sldId id="329" r:id="rId81"/>
    <p:sldId id="331" r:id="rId82"/>
    <p:sldId id="291" r:id="rId83"/>
    <p:sldId id="292" r:id="rId84"/>
    <p:sldId id="371" r:id="rId85"/>
    <p:sldId id="373" r:id="rId86"/>
    <p:sldId id="293" r:id="rId87"/>
    <p:sldId id="294" r:id="rId88"/>
    <p:sldId id="298" r:id="rId89"/>
    <p:sldId id="342" r:id="rId90"/>
    <p:sldId id="300" r:id="rId91"/>
    <p:sldId id="343" r:id="rId92"/>
    <p:sldId id="295" r:id="rId93"/>
    <p:sldId id="296" r:id="rId94"/>
    <p:sldId id="303" r:id="rId95"/>
    <p:sldId id="379" r:id="rId96"/>
    <p:sldId id="297" r:id="rId97"/>
    <p:sldId id="299" r:id="rId98"/>
    <p:sldId id="301" r:id="rId99"/>
    <p:sldId id="302" r:id="rId100"/>
    <p:sldId id="334" r:id="rId101"/>
    <p:sldId id="304" r:id="rId102"/>
    <p:sldId id="306" r:id="rId10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79" autoAdjust="0"/>
  </p:normalViewPr>
  <p:slideViewPr>
    <p:cSldViewPr>
      <p:cViewPr>
        <p:scale>
          <a:sx n="49" d="100"/>
          <a:sy n="49" d="100"/>
        </p:scale>
        <p:origin x="-1974" y="-528"/>
      </p:cViewPr>
      <p:guideLst>
        <p:guide orient="horz" pos="2160"/>
        <p:guide pos="2880"/>
      </p:guideLst>
    </p:cSldViewPr>
  </p:slideViewPr>
  <p:notesTextViewPr>
    <p:cViewPr>
      <p:scale>
        <a:sx n="100" d="100"/>
        <a:sy n="100" d="100"/>
      </p:scale>
      <p:origin x="0" y="0"/>
    </p:cViewPr>
  </p:notesTextViewPr>
  <p:sorterViewPr>
    <p:cViewPr>
      <p:scale>
        <a:sx n="98" d="100"/>
        <a:sy n="98" d="100"/>
      </p:scale>
      <p:origin x="0" y="1094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29E22FE-7A42-4D85-80C6-9BF95D142DED}" type="datetimeFigureOut">
              <a:rPr lang="fr-FR" smtClean="0"/>
              <a:pPr/>
              <a:t>11/03/2020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0C766C-4395-4EE1-BA35-6E7014FE7BB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E22FE-7A42-4D85-80C6-9BF95D142DED}" type="datetimeFigureOut">
              <a:rPr lang="fr-FR" smtClean="0"/>
              <a:pPr/>
              <a:t>11/03/2020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C766C-4395-4EE1-BA35-6E7014FE7BB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l'effondrement du SMI de Bretton-woods&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marketupdate.nl/wp-content/uploads/2013/11/gold-dollarcrisis-triff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1922" name="Picture 2" descr="https://encrypted-tbn3.gstatic.com/images?q=tbn:ANd9GcQthrHrrTx4Zr5kqDEYSTOWrEUYCBJaxcPHvnYHmFraMVLp832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91264" cy="1224136"/>
          </a:xfrm>
        </p:spPr>
        <p:txBody>
          <a:bodyPr>
            <a:normAutofit/>
          </a:bodyPr>
          <a:lstStyle/>
          <a:p>
            <a:pPr algn="ctr"/>
            <a:r>
              <a:rPr lang="fr-FR" sz="3600" b="1" dirty="0" smtClean="0">
                <a:latin typeface="Palatino Linotype" pitchFamily="18" charset="0"/>
              </a:rPr>
              <a:t>Avantages et inconvénients de La convertibilité totale du </a:t>
            </a:r>
            <a:r>
              <a:rPr lang="fr-FR" sz="3600" b="1" i="1" dirty="0" smtClean="0">
                <a:latin typeface="Palatino Linotype" pitchFamily="18" charset="0"/>
              </a:rPr>
              <a:t>Dirham</a:t>
            </a:r>
            <a:r>
              <a:rPr lang="fr-FR" sz="3600" b="1" dirty="0" smtClean="0">
                <a:latin typeface="Palatino Linotype" pitchFamily="18" charset="0"/>
              </a:rPr>
              <a:t> </a:t>
            </a:r>
            <a:endParaRPr lang="fr-FR" sz="3600" b="1" dirty="0">
              <a:latin typeface="Palatino Linotype" pitchFamily="18" charset="0"/>
            </a:endParaRPr>
          </a:p>
        </p:txBody>
      </p:sp>
      <p:sp>
        <p:nvSpPr>
          <p:cNvPr id="3" name="Espace réservé du contenu 2"/>
          <p:cNvSpPr>
            <a:spLocks noGrp="1"/>
          </p:cNvSpPr>
          <p:nvPr>
            <p:ph idx="1"/>
          </p:nvPr>
        </p:nvSpPr>
        <p:spPr>
          <a:xfrm>
            <a:off x="0" y="1428736"/>
            <a:ext cx="8929718" cy="5429264"/>
          </a:xfrm>
        </p:spPr>
        <p:txBody>
          <a:bodyPr>
            <a:normAutofit fontScale="62500" lnSpcReduction="20000"/>
          </a:bodyPr>
          <a:lstStyle/>
          <a:p>
            <a:pPr algn="just">
              <a:buNone/>
            </a:pPr>
            <a:endParaRPr lang="fr-FR" sz="4000" b="1" dirty="0" smtClean="0"/>
          </a:p>
          <a:p>
            <a:pPr algn="just"/>
            <a:r>
              <a:rPr lang="fr-FR" sz="4600" b="1" dirty="0" smtClean="0">
                <a:latin typeface="Palatino Linotype" pitchFamily="18" charset="0"/>
              </a:rPr>
              <a:t>La convertibilité totale de la monnaie nationale conforterait la place de plateforme d’investissement, de hub financier, du Maroc ; </a:t>
            </a:r>
          </a:p>
          <a:p>
            <a:pPr algn="just"/>
            <a:endParaRPr lang="fr-FR" sz="4600" b="1" dirty="0" smtClean="0">
              <a:latin typeface="Palatino Linotype" pitchFamily="18" charset="0"/>
            </a:endParaRPr>
          </a:p>
          <a:p>
            <a:pPr algn="just"/>
            <a:r>
              <a:rPr lang="fr-FR" sz="4600" b="1" dirty="0" smtClean="0">
                <a:latin typeface="Palatino Linotype" pitchFamily="18" charset="0"/>
              </a:rPr>
              <a:t>Elle accélérerait l’intégration financière du Maroc dans la région et dans le monde ; </a:t>
            </a:r>
          </a:p>
          <a:p>
            <a:pPr algn="just"/>
            <a:endParaRPr lang="fr-FR" sz="4600" b="1" dirty="0" smtClean="0">
              <a:latin typeface="Palatino Linotype" pitchFamily="18" charset="0"/>
            </a:endParaRPr>
          </a:p>
          <a:p>
            <a:pPr algn="just"/>
            <a:r>
              <a:rPr lang="fr-FR" sz="4600" b="1" dirty="0" smtClean="0">
                <a:latin typeface="Palatino Linotype" pitchFamily="18" charset="0"/>
              </a:rPr>
              <a:t>Elle mettrait le Maroc au rang des </a:t>
            </a:r>
            <a:r>
              <a:rPr lang="fr-FR" sz="4600" b="1" i="1" dirty="0" smtClean="0">
                <a:latin typeface="Palatino Linotype" pitchFamily="18" charset="0"/>
              </a:rPr>
              <a:t>pays s émergents ; </a:t>
            </a:r>
          </a:p>
          <a:p>
            <a:pPr algn="just"/>
            <a:endParaRPr lang="fr-FR" sz="4600" b="1" dirty="0" smtClean="0">
              <a:latin typeface="Palatino Linotype" pitchFamily="18" charset="0"/>
            </a:endParaRPr>
          </a:p>
          <a:p>
            <a:pPr algn="just"/>
            <a:r>
              <a:rPr lang="fr-FR" sz="4600" b="1" dirty="0" smtClean="0">
                <a:latin typeface="Palatino Linotype" pitchFamily="18" charset="0"/>
              </a:rPr>
              <a:t>Elle renforcerait encore davantage </a:t>
            </a:r>
            <a:r>
              <a:rPr lang="fr-FR" sz="4600" b="1" i="1" dirty="0" smtClean="0">
                <a:latin typeface="Palatino Linotype" pitchFamily="18" charset="0"/>
              </a:rPr>
              <a:t>Casablanca Financial City</a:t>
            </a:r>
            <a:r>
              <a:rPr lang="fr-FR" sz="4600" b="1" dirty="0" smtClean="0">
                <a:latin typeface="Palatino Linotype" pitchFamily="18" charset="0"/>
              </a:rPr>
              <a:t>. </a:t>
            </a:r>
          </a:p>
          <a:p>
            <a:pPr algn="just">
              <a:buNone/>
            </a:pPr>
            <a:endParaRPr lang="fr-FR" sz="2000" b="1" dirty="0" smtClean="0"/>
          </a:p>
          <a:p>
            <a:pPr algn="just">
              <a:buNone/>
            </a:pPr>
            <a:endParaRPr lang="fr-FR" sz="2000" b="1"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323528" y="404664"/>
            <a:ext cx="8363272" cy="299424"/>
          </a:xfrm>
        </p:spPr>
        <p:txBody>
          <a:bodyPr>
            <a:normAutofit fontScale="90000"/>
          </a:bodyPr>
          <a:lstStyle/>
          <a:p>
            <a:endParaRPr lang="fr-FR" sz="3600" b="1" dirty="0">
              <a:latin typeface="+mn-lt"/>
            </a:endParaRPr>
          </a:p>
        </p:txBody>
      </p:sp>
      <p:sp>
        <p:nvSpPr>
          <p:cNvPr id="3" name="Espace réservé du contenu 2"/>
          <p:cNvSpPr>
            <a:spLocks noGrp="1"/>
          </p:cNvSpPr>
          <p:nvPr>
            <p:ph idx="1"/>
          </p:nvPr>
        </p:nvSpPr>
        <p:spPr>
          <a:xfrm>
            <a:off x="323528" y="1124744"/>
            <a:ext cx="8363272" cy="5040560"/>
          </a:xfrm>
        </p:spPr>
        <p:txBody>
          <a:bodyPr>
            <a:normAutofit/>
          </a:bodyPr>
          <a:lstStyle/>
          <a:p>
            <a:pPr algn="just"/>
            <a:endParaRPr lang="fr-FR" sz="2000" b="1" dirty="0" smtClean="0"/>
          </a:p>
          <a:p>
            <a:pPr algn="just"/>
            <a:endParaRPr lang="fr-FR" sz="2000" b="1" dirty="0" smtClean="0"/>
          </a:p>
          <a:p>
            <a:pPr algn="just">
              <a:buNone/>
            </a:pPr>
            <a:endParaRPr lang="fr-FR" sz="2000" b="1" dirty="0" smtClean="0"/>
          </a:p>
          <a:p>
            <a:pPr algn="just">
              <a:buNone/>
            </a:pPr>
            <a:endParaRPr lang="fr-FR" sz="2000" b="1" dirty="0" smtClean="0"/>
          </a:p>
          <a:p>
            <a:pPr algn="just">
              <a:buNone/>
            </a:pPr>
            <a:endParaRPr lang="fr-FR" sz="2000" b="1" dirty="0" smtClean="0"/>
          </a:p>
          <a:p>
            <a:pPr algn="just">
              <a:buNone/>
            </a:pPr>
            <a:endParaRPr lang="fr-FR" sz="2000" b="1" dirty="0" smtClean="0"/>
          </a:p>
          <a:p>
            <a:pPr algn="just">
              <a:buNone/>
            </a:pPr>
            <a:endParaRPr lang="fr-FR" sz="2000" b="1" dirty="0" smtClean="0"/>
          </a:p>
        </p:txBody>
      </p:sp>
      <p:sp>
        <p:nvSpPr>
          <p:cNvPr id="4" name="Rectangle 3"/>
          <p:cNvSpPr/>
          <p:nvPr/>
        </p:nvSpPr>
        <p:spPr>
          <a:xfrm flipV="1">
            <a:off x="611560" y="332656"/>
            <a:ext cx="6246440" cy="369332"/>
          </a:xfrm>
          <a:prstGeom prst="rect">
            <a:avLst/>
          </a:prstGeom>
        </p:spPr>
        <p:txBody>
          <a:bodyPr wrap="square">
            <a:spAutoFit/>
          </a:bodyPr>
          <a:lstStyle/>
          <a:p>
            <a:r>
              <a:rPr lang="fr-FR" b="1" dirty="0" smtClean="0"/>
              <a:t> </a:t>
            </a:r>
            <a:endParaRPr lang="fr-FR" dirty="0"/>
          </a:p>
        </p:txBody>
      </p:sp>
      <p:sp>
        <p:nvSpPr>
          <p:cNvPr id="5" name="Rectangle 4"/>
          <p:cNvSpPr/>
          <p:nvPr/>
        </p:nvSpPr>
        <p:spPr>
          <a:xfrm>
            <a:off x="357158" y="428604"/>
            <a:ext cx="8247290" cy="10710624"/>
          </a:xfrm>
          <a:prstGeom prst="rect">
            <a:avLst/>
          </a:prstGeom>
        </p:spPr>
        <p:txBody>
          <a:bodyPr wrap="square">
            <a:spAutoFit/>
          </a:bodyPr>
          <a:lstStyle/>
          <a:p>
            <a:pPr algn="just"/>
            <a:r>
              <a:rPr lang="fr-FR" sz="3200" b="1" dirty="0" smtClean="0">
                <a:latin typeface="Palatino Linotype" pitchFamily="18" charset="0"/>
              </a:rPr>
              <a:t>Le problème principal de la convertibilité totale du </a:t>
            </a:r>
            <a:r>
              <a:rPr lang="fr-FR" sz="3200" b="1" i="1" dirty="0" smtClean="0">
                <a:latin typeface="Palatino Linotype" pitchFamily="18" charset="0"/>
              </a:rPr>
              <a:t>Dirham</a:t>
            </a:r>
            <a:r>
              <a:rPr lang="fr-FR" sz="3200" b="1" dirty="0" smtClean="0">
                <a:latin typeface="Palatino Linotype" pitchFamily="18" charset="0"/>
              </a:rPr>
              <a:t> est celui de la fragilité de la position extérieure du Maroc reflétée dans sa </a:t>
            </a:r>
            <a:r>
              <a:rPr lang="fr-FR" sz="3200" b="1" i="1" dirty="0" smtClean="0">
                <a:latin typeface="Palatino Linotype" pitchFamily="18" charset="0"/>
              </a:rPr>
              <a:t>balance des paiements, </a:t>
            </a:r>
            <a:r>
              <a:rPr lang="fr-FR" sz="3200" b="1" dirty="0" smtClean="0">
                <a:latin typeface="Palatino Linotype" pitchFamily="18" charset="0"/>
              </a:rPr>
              <a:t>qui peut se traduire par des sorties massives de capitaux, dans un contexte d’ouverture totale du compte de capital.  </a:t>
            </a:r>
          </a:p>
          <a:p>
            <a:pPr algn="just"/>
            <a:endParaRPr lang="fr-FR" sz="3200" b="1" dirty="0" smtClean="0">
              <a:latin typeface="Palatino Linotype" pitchFamily="18" charset="0"/>
            </a:endParaRPr>
          </a:p>
          <a:p>
            <a:pPr algn="just"/>
            <a:r>
              <a:rPr lang="fr-FR" sz="3200" b="1" dirty="0" smtClean="0">
                <a:latin typeface="Palatino Linotype" pitchFamily="18" charset="0"/>
              </a:rPr>
              <a:t>Les autorités marocaines sont pleinement conscientes du fait qu’une ouverture totale du </a:t>
            </a:r>
            <a:r>
              <a:rPr lang="fr-FR" sz="3200" b="1" i="1" dirty="0" smtClean="0">
                <a:latin typeface="Palatino Linotype" pitchFamily="18" charset="0"/>
              </a:rPr>
              <a:t>compte de capital </a:t>
            </a:r>
            <a:r>
              <a:rPr lang="fr-FR" sz="3200" b="1" dirty="0" smtClean="0">
                <a:latin typeface="Palatino Linotype" pitchFamily="18" charset="0"/>
              </a:rPr>
              <a:t>rendrait le pays  beaucoup plus vulnérable aux turbulences financières internationales.</a:t>
            </a:r>
          </a:p>
          <a:p>
            <a:pPr algn="just"/>
            <a:endParaRPr lang="fr-FR" sz="2000" b="1" dirty="0" smtClean="0"/>
          </a:p>
          <a:p>
            <a:pPr algn="just"/>
            <a:endParaRPr lang="fr-FR" sz="2000" b="1"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57158" y="500042"/>
            <a:ext cx="8329642" cy="5824558"/>
          </a:xfrm>
        </p:spPr>
        <p:txBody>
          <a:bodyPr>
            <a:normAutofit fontScale="92500"/>
          </a:bodyPr>
          <a:lstStyle/>
          <a:p>
            <a:pPr algn="just">
              <a:buNone/>
            </a:pPr>
            <a:r>
              <a:rPr lang="fr-FR" sz="3500" dirty="0" smtClean="0">
                <a:latin typeface="Palatino Linotype" pitchFamily="18" charset="0"/>
              </a:rPr>
              <a:t>        Le fonctionnement du </a:t>
            </a:r>
            <a:r>
              <a:rPr lang="fr-FR" sz="3500" b="1" i="1" dirty="0" smtClean="0">
                <a:latin typeface="Palatino Linotype" pitchFamily="18" charset="0"/>
              </a:rPr>
              <a:t>Gold Exchange Standard </a:t>
            </a:r>
            <a:r>
              <a:rPr lang="fr-FR" sz="3500" b="1" dirty="0" smtClean="0">
                <a:latin typeface="Palatino Linotype" pitchFamily="18" charset="0"/>
              </a:rPr>
              <a:t>de </a:t>
            </a:r>
            <a:r>
              <a:rPr lang="fr-FR" sz="3500" b="1" i="1" dirty="0" err="1" smtClean="0">
                <a:latin typeface="Palatino Linotype" pitchFamily="18" charset="0"/>
              </a:rPr>
              <a:t>Bretton</a:t>
            </a:r>
            <a:r>
              <a:rPr lang="fr-FR" sz="3500" b="1" i="1" dirty="0" smtClean="0">
                <a:latin typeface="Palatino Linotype" pitchFamily="18" charset="0"/>
              </a:rPr>
              <a:t>-</a:t>
            </a:r>
            <a:r>
              <a:rPr lang="fr-FR" sz="3500" b="1" i="1" dirty="0" err="1" smtClean="0">
                <a:latin typeface="Palatino Linotype" pitchFamily="18" charset="0"/>
              </a:rPr>
              <a:t>Woods</a:t>
            </a:r>
            <a:r>
              <a:rPr lang="fr-FR" sz="3500" b="1" i="1" dirty="0" smtClean="0">
                <a:latin typeface="Palatino Linotype" pitchFamily="18" charset="0"/>
              </a:rPr>
              <a:t> </a:t>
            </a:r>
            <a:r>
              <a:rPr lang="fr-FR" sz="3500" dirty="0" smtClean="0">
                <a:latin typeface="Palatino Linotype" pitchFamily="18" charset="0"/>
              </a:rPr>
              <a:t>repose donc sur </a:t>
            </a:r>
            <a:r>
              <a:rPr lang="fr-FR" sz="3500" b="1" dirty="0" smtClean="0">
                <a:latin typeface="Palatino Linotype" pitchFamily="18" charset="0"/>
              </a:rPr>
              <a:t>une contradiction originelle</a:t>
            </a:r>
            <a:r>
              <a:rPr lang="fr-FR" sz="3500" dirty="0" smtClean="0">
                <a:latin typeface="Palatino Linotype" pitchFamily="18" charset="0"/>
              </a:rPr>
              <a:t>.  </a:t>
            </a:r>
          </a:p>
          <a:p>
            <a:pPr algn="just"/>
            <a:endParaRPr lang="fr-FR" sz="3500" dirty="0" smtClean="0">
              <a:latin typeface="Palatino Linotype" pitchFamily="18" charset="0"/>
            </a:endParaRPr>
          </a:p>
          <a:p>
            <a:pPr algn="just">
              <a:buNone/>
            </a:pPr>
            <a:r>
              <a:rPr lang="fr-FR" sz="3500" dirty="0" smtClean="0">
                <a:latin typeface="Palatino Linotype" pitchFamily="18" charset="0"/>
              </a:rPr>
              <a:t>       Pour que le système fonctionne, il était nécessaire que les Etats-Unis acceptent une balance des paiements déficitaire, mais </a:t>
            </a:r>
            <a:r>
              <a:rPr lang="fr-FR" sz="3500" b="1" dirty="0" smtClean="0">
                <a:latin typeface="Palatino Linotype" pitchFamily="18" charset="0"/>
              </a:rPr>
              <a:t>une balance des paiements déficitaire en permanence entraine nécessairement une remise en cause de la convertibilité-or du dollar</a:t>
            </a:r>
            <a:r>
              <a:rPr lang="fr-FR" sz="2800" dirty="0" smtClean="0">
                <a:latin typeface="Palatino Linotype" pitchFamily="18" charset="0"/>
              </a:rPr>
              <a:t>.</a:t>
            </a:r>
            <a:endParaRPr lang="fr-FR" dirty="0">
              <a:latin typeface="Palatino Linotyp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8892480" cy="1000108"/>
          </a:xfrm>
        </p:spPr>
        <p:txBody>
          <a:bodyPr>
            <a:noAutofit/>
          </a:bodyPr>
          <a:lstStyle/>
          <a:p>
            <a:pPr algn="just">
              <a:buNone/>
            </a:pPr>
            <a:r>
              <a:rPr lang="fr-FR" sz="2800" b="1" dirty="0" smtClean="0">
                <a:latin typeface="Palatino Linotype" pitchFamily="18" charset="0"/>
              </a:rPr>
              <a:t>    </a:t>
            </a:r>
          </a:p>
          <a:p>
            <a:pPr algn="just">
              <a:buNone/>
            </a:pPr>
            <a:r>
              <a:rPr lang="fr-FR" sz="3600" b="1" dirty="0" smtClean="0">
                <a:latin typeface="Palatino Linotype" pitchFamily="18" charset="0"/>
              </a:rPr>
              <a:t>   </a:t>
            </a:r>
            <a:r>
              <a:rPr lang="fr-FR" sz="4000" b="1" dirty="0" smtClean="0">
                <a:latin typeface="Palatino Linotype" pitchFamily="18" charset="0"/>
              </a:rPr>
              <a:t>La </a:t>
            </a:r>
            <a:r>
              <a:rPr lang="fr-FR" sz="4000" b="1" dirty="0" err="1" smtClean="0">
                <a:latin typeface="Palatino Linotype" pitchFamily="18" charset="0"/>
              </a:rPr>
              <a:t>supension</a:t>
            </a:r>
            <a:r>
              <a:rPr lang="fr-FR" sz="4000" b="1" dirty="0" smtClean="0">
                <a:latin typeface="Palatino Linotype" pitchFamily="18" charset="0"/>
              </a:rPr>
              <a:t> de la </a:t>
            </a:r>
            <a:r>
              <a:rPr lang="fr-FR" sz="4000" b="1" dirty="0" err="1" smtClean="0">
                <a:latin typeface="Palatino Linotype" pitchFamily="18" charset="0"/>
              </a:rPr>
              <a:t>convertiblité</a:t>
            </a:r>
            <a:r>
              <a:rPr lang="fr-FR" sz="4000" b="1" dirty="0" smtClean="0">
                <a:latin typeface="Palatino Linotype" pitchFamily="18" charset="0"/>
              </a:rPr>
              <a:t> du dollar en or : le 15 août 1971 </a:t>
            </a:r>
          </a:p>
          <a:p>
            <a:pPr algn="just">
              <a:buNone/>
            </a:pPr>
            <a:r>
              <a:rPr lang="fr-FR" sz="2800" b="1" dirty="0" smtClean="0">
                <a:latin typeface="Palatino Linotype" pitchFamily="18" charset="0"/>
              </a:rPr>
              <a:t>    </a:t>
            </a:r>
          </a:p>
          <a:p>
            <a:pPr algn="just">
              <a:buNone/>
            </a:pPr>
            <a:r>
              <a:rPr lang="fr-FR" sz="2800" b="1" dirty="0" smtClean="0">
                <a:latin typeface="Palatino Linotype" pitchFamily="18" charset="0"/>
              </a:rPr>
              <a:t>    </a:t>
            </a:r>
            <a:r>
              <a:rPr lang="fr-FR" b="1" dirty="0" smtClean="0">
                <a:latin typeface="Palatino Linotype" pitchFamily="18" charset="0"/>
              </a:rPr>
              <a:t>Les banques centrales échangent systématiquement les dollars contre de l’or. </a:t>
            </a:r>
            <a:r>
              <a:rPr lang="fr-FR" b="1" u="sng" dirty="0" smtClean="0">
                <a:latin typeface="Palatino Linotype" pitchFamily="18" charset="0"/>
              </a:rPr>
              <a:t>Le stock d’or américain ne cesse de fondre</a:t>
            </a:r>
            <a:r>
              <a:rPr lang="fr-FR" b="1" dirty="0" smtClean="0">
                <a:latin typeface="Palatino Linotype" pitchFamily="18" charset="0"/>
              </a:rPr>
              <a:t>. </a:t>
            </a:r>
          </a:p>
          <a:p>
            <a:pPr algn="just"/>
            <a:endParaRPr lang="fr-FR" b="1" dirty="0" smtClean="0">
              <a:latin typeface="Palatino Linotype" pitchFamily="18" charset="0"/>
            </a:endParaRPr>
          </a:p>
          <a:p>
            <a:pPr algn="just">
              <a:buNone/>
            </a:pPr>
            <a:r>
              <a:rPr lang="fr-FR" b="1" dirty="0" smtClean="0">
                <a:latin typeface="Palatino Linotype" pitchFamily="18" charset="0"/>
              </a:rPr>
              <a:t>    </a:t>
            </a:r>
            <a:r>
              <a:rPr lang="fr-FR" b="1" u="sng" dirty="0" smtClean="0">
                <a:latin typeface="Palatino Linotype" pitchFamily="18" charset="0"/>
              </a:rPr>
              <a:t>Le 15 août 1971, le Président Richard NIXON décide de suspendre la convertibilité du dollar en or et de dévaluer le dollar. La convertibilité-or  ne sera plus rétablie. </a:t>
            </a:r>
          </a:p>
          <a:p>
            <a:pPr algn="just"/>
            <a:endParaRPr lang="fr-FR" sz="2800" b="1" dirty="0" smtClean="0">
              <a:latin typeface="Palatino Linotyp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026" name="AutoShape 2" descr="Image associé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Image associé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Image associé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1" name="Picture 7" descr="C:\Users\HP\Desktop\or US.php"/>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97634" name="Picture 2" descr="http://www.les-crises.fr/wp-content/uploads/2012/07/reserves-or-us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docplayer.fr/docs-images/21/1249460/images/39-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media.npr.org/politics/watergate/nixon-ff3df1f9e568de561cfa80669d4411f32f3be03c-s6-c3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static.education.francetv.fr/images/966x585/1429635166/images-520-400-0000-1347-03-jpg.jpg"/>
          <p:cNvPicPr>
            <a:picLocks noChangeAspect="1" noChangeArrowheads="1"/>
          </p:cNvPicPr>
          <p:nvPr/>
        </p:nvPicPr>
        <p:blipFill>
          <a:blip r:embed="rId2" cstate="print"/>
          <a:srcRect/>
          <a:stretch>
            <a:fillRect/>
          </a:stretch>
        </p:blipFill>
        <p:spPr bwMode="auto">
          <a:xfrm>
            <a:off x="0" y="-219075"/>
            <a:ext cx="9201150" cy="70770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026" name="AutoShape 2" descr="https://www.cairn.info/loadimg.php?FILE=DEC_REP/DEC_LENAI_2004_01/DEC_LENAI_2004_01_0008/DEC_LENAI_2004_01_0008_img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https://www.cairn.info/loadimg.php?FILE=DEC_REP/DEC_LENAI_2004_01/DEC_LENAI_2004_01_0008/DEC_LENAI_2004_01_0008_img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https://www.cairn.info/loadimg.php?FILE=DEC_REP/DEC_LENAI_2004_01/DEC_LENAI_2004_01_0008/DEC_LENAI_2004_01_0008_img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descr="https://www.cairn.info/loadimg.php?FILE=DEC_REP/DEC_LENAI_2004_01/DEC_LENAI_2004_01_0008/DEC_LENAI_2004_01_0008_img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https://www.cairn.info/loadimg.php?FILE=DEC_REP/DEC_LENAI_2004_01/DEC_LENAI_2004_01_0008/DEC_LENAI_2004_01_0008_img00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6" name="Picture 12" descr="https://encrypted-tbn1.gstatic.com/images?q=tbn:ANd9GcTcxbwVHqG6yQ7VzIJKTXgY6f-InWCM-r2qC8K_VIdKY6sl5QJ91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82636"/>
          </a:xfrm>
        </p:spPr>
        <p:txBody>
          <a:bodyPr>
            <a:noAutofit/>
          </a:bodyPr>
          <a:lstStyle/>
          <a:p>
            <a:r>
              <a:rPr lang="fr-FR" sz="3600" b="1" dirty="0" smtClean="0">
                <a:latin typeface="Palatino Linotype" pitchFamily="18" charset="0"/>
              </a:rPr>
              <a:t>L’ Accord du </a:t>
            </a:r>
            <a:r>
              <a:rPr lang="fr-FR" sz="3600" b="1" i="1" dirty="0" err="1" smtClean="0">
                <a:latin typeface="Palatino Linotype" pitchFamily="18" charset="0"/>
              </a:rPr>
              <a:t>Smithsonian</a:t>
            </a:r>
            <a:r>
              <a:rPr lang="fr-FR" sz="3600" b="1" i="1" dirty="0" smtClean="0">
                <a:latin typeface="Palatino Linotype" pitchFamily="18" charset="0"/>
              </a:rPr>
              <a:t> Institute, </a:t>
            </a:r>
            <a:br>
              <a:rPr lang="fr-FR" sz="3600" b="1" i="1" dirty="0" smtClean="0">
                <a:latin typeface="Palatino Linotype" pitchFamily="18" charset="0"/>
              </a:rPr>
            </a:br>
            <a:r>
              <a:rPr lang="fr-FR" sz="3600" b="1" i="1" dirty="0" smtClean="0">
                <a:latin typeface="Palatino Linotype" pitchFamily="18" charset="0"/>
              </a:rPr>
              <a:t>la fin de </a:t>
            </a:r>
            <a:r>
              <a:rPr lang="fr-FR" sz="3600" b="1" i="1" dirty="0" err="1" smtClean="0">
                <a:latin typeface="Palatino Linotype" pitchFamily="18" charset="0"/>
              </a:rPr>
              <a:t>Bretton</a:t>
            </a:r>
            <a:r>
              <a:rPr lang="fr-FR" sz="3600" b="1" i="1" dirty="0" smtClean="0">
                <a:latin typeface="Palatino Linotype" pitchFamily="18" charset="0"/>
              </a:rPr>
              <a:t> </a:t>
            </a:r>
            <a:r>
              <a:rPr lang="fr-FR" sz="3600" b="1" i="1" dirty="0" err="1" smtClean="0">
                <a:latin typeface="Palatino Linotype" pitchFamily="18" charset="0"/>
              </a:rPr>
              <a:t>Woods</a:t>
            </a:r>
            <a:r>
              <a:rPr lang="fr-FR" sz="3600" b="1" i="1" dirty="0" smtClean="0">
                <a:latin typeface="Palatino Linotype" pitchFamily="18" charset="0"/>
              </a:rPr>
              <a:t> </a:t>
            </a:r>
            <a:endParaRPr lang="fr-FR" sz="3600" b="1" i="1" dirty="0">
              <a:latin typeface="Palatino Linotype" pitchFamily="18" charset="0"/>
            </a:endParaRPr>
          </a:p>
        </p:txBody>
      </p:sp>
      <p:sp>
        <p:nvSpPr>
          <p:cNvPr id="3" name="Espace réservé du contenu 2"/>
          <p:cNvSpPr>
            <a:spLocks noGrp="1"/>
          </p:cNvSpPr>
          <p:nvPr>
            <p:ph idx="1"/>
          </p:nvPr>
        </p:nvSpPr>
        <p:spPr>
          <a:xfrm>
            <a:off x="642910" y="1357298"/>
            <a:ext cx="8043890" cy="7143800"/>
          </a:xfrm>
        </p:spPr>
        <p:txBody>
          <a:bodyPr/>
          <a:lstStyle/>
          <a:p>
            <a:pPr>
              <a:buNone/>
            </a:pPr>
            <a:r>
              <a:rPr lang="fr-FR" dirty="0" smtClean="0"/>
              <a:t>    </a:t>
            </a:r>
            <a:endParaRPr lang="fr-FR" dirty="0"/>
          </a:p>
        </p:txBody>
      </p:sp>
      <p:sp>
        <p:nvSpPr>
          <p:cNvPr id="4" name="Rectangle 3"/>
          <p:cNvSpPr/>
          <p:nvPr/>
        </p:nvSpPr>
        <p:spPr>
          <a:xfrm>
            <a:off x="285720" y="1357298"/>
            <a:ext cx="8643998" cy="5139869"/>
          </a:xfrm>
          <a:prstGeom prst="rect">
            <a:avLst/>
          </a:prstGeom>
        </p:spPr>
        <p:txBody>
          <a:bodyPr wrap="square">
            <a:spAutoFit/>
          </a:bodyPr>
          <a:lstStyle/>
          <a:p>
            <a:pPr algn="just"/>
            <a:r>
              <a:rPr lang="fr-FR" sz="3600" b="1" dirty="0" smtClean="0">
                <a:latin typeface="Palatino Linotype" pitchFamily="18" charset="0"/>
              </a:rPr>
              <a:t>     </a:t>
            </a:r>
            <a:r>
              <a:rPr lang="fr-FR" sz="3200" b="1" dirty="0" smtClean="0">
                <a:latin typeface="Palatino Linotype" pitchFamily="18" charset="0"/>
              </a:rPr>
              <a:t>Le 18 décembre 1971, la </a:t>
            </a:r>
            <a:r>
              <a:rPr lang="fr-FR" sz="3200" b="1" i="1" dirty="0" smtClean="0">
                <a:latin typeface="Palatino Linotype" pitchFamily="18" charset="0"/>
              </a:rPr>
              <a:t>Conférence de Washington </a:t>
            </a:r>
            <a:r>
              <a:rPr lang="fr-FR" sz="3200" b="1" dirty="0" smtClean="0">
                <a:latin typeface="Palatino Linotype" pitchFamily="18" charset="0"/>
              </a:rPr>
              <a:t>au</a:t>
            </a:r>
            <a:r>
              <a:rPr lang="fr-FR" sz="3200" b="1" i="1" dirty="0" smtClean="0">
                <a:latin typeface="Palatino Linotype" pitchFamily="18" charset="0"/>
              </a:rPr>
              <a:t> </a:t>
            </a:r>
            <a:r>
              <a:rPr lang="fr-FR" sz="3200" b="1" i="1" dirty="0" err="1" smtClean="0">
                <a:latin typeface="Palatino Linotype" pitchFamily="18" charset="0"/>
              </a:rPr>
              <a:t>Smithsonian</a:t>
            </a:r>
            <a:r>
              <a:rPr lang="fr-FR" sz="3200" b="1" i="1" dirty="0" smtClean="0">
                <a:latin typeface="Palatino Linotype" pitchFamily="18" charset="0"/>
              </a:rPr>
              <a:t> Institute </a:t>
            </a:r>
            <a:r>
              <a:rPr lang="fr-FR" sz="3200" b="1" dirty="0" smtClean="0">
                <a:latin typeface="Palatino Linotype" pitchFamily="18" charset="0"/>
              </a:rPr>
              <a:t>signe la fin du SMI défini en juillet 1944 à </a:t>
            </a:r>
            <a:r>
              <a:rPr lang="fr-FR" sz="3200" b="1" i="1" dirty="0" err="1" smtClean="0">
                <a:latin typeface="Palatino Linotype" pitchFamily="18" charset="0"/>
              </a:rPr>
              <a:t>Bretton</a:t>
            </a:r>
            <a:r>
              <a:rPr lang="fr-FR" sz="3200" b="1" i="1" dirty="0" smtClean="0">
                <a:latin typeface="Palatino Linotype" pitchFamily="18" charset="0"/>
              </a:rPr>
              <a:t> </a:t>
            </a:r>
            <a:r>
              <a:rPr lang="fr-FR" sz="3200" b="1" i="1" dirty="0" err="1" smtClean="0">
                <a:latin typeface="Palatino Linotype" pitchFamily="18" charset="0"/>
              </a:rPr>
              <a:t>Woods</a:t>
            </a:r>
            <a:r>
              <a:rPr lang="fr-FR" sz="3200" b="1" dirty="0" smtClean="0">
                <a:latin typeface="Palatino Linotype" pitchFamily="18" charset="0"/>
              </a:rPr>
              <a:t>.</a:t>
            </a:r>
          </a:p>
          <a:p>
            <a:pPr algn="just"/>
            <a:endParaRPr lang="fr-FR" sz="3200" b="1" dirty="0" smtClean="0">
              <a:latin typeface="Palatino Linotype" pitchFamily="18" charset="0"/>
            </a:endParaRPr>
          </a:p>
          <a:p>
            <a:pPr algn="just"/>
            <a:r>
              <a:rPr lang="fr-FR" sz="3200" b="1" dirty="0" smtClean="0">
                <a:latin typeface="Palatino Linotype" pitchFamily="18" charset="0"/>
              </a:rPr>
              <a:t>     L’accord prévoit : (i) l’inconvertibilité du </a:t>
            </a:r>
            <a:r>
              <a:rPr lang="fr-FR" sz="3200" b="1" i="1" dirty="0" smtClean="0">
                <a:latin typeface="Palatino Linotype" pitchFamily="18" charset="0"/>
              </a:rPr>
              <a:t>Dollar</a:t>
            </a:r>
            <a:r>
              <a:rPr lang="fr-FR" sz="3200" b="1" dirty="0" smtClean="0">
                <a:latin typeface="Palatino Linotype" pitchFamily="18" charset="0"/>
              </a:rPr>
              <a:t> en or, (ii) la dévaluation du </a:t>
            </a:r>
            <a:r>
              <a:rPr lang="fr-FR" sz="3200" b="1" i="1" dirty="0" smtClean="0">
                <a:latin typeface="Palatino Linotype" pitchFamily="18" charset="0"/>
              </a:rPr>
              <a:t>Dollar</a:t>
            </a:r>
            <a:r>
              <a:rPr lang="fr-FR" sz="3200" b="1" dirty="0" smtClean="0">
                <a:latin typeface="Palatino Linotype" pitchFamily="18" charset="0"/>
              </a:rPr>
              <a:t> (iii) et la réévaluation de plusieurs monnaies étrangères par rapport au </a:t>
            </a:r>
            <a:r>
              <a:rPr lang="fr-FR" sz="3200" b="1" i="1" dirty="0" smtClean="0">
                <a:latin typeface="Palatino Linotype" pitchFamily="18" charset="0"/>
              </a:rPr>
              <a:t>Dollar</a:t>
            </a:r>
            <a:r>
              <a:rPr lang="fr-FR" sz="3200" b="1" dirty="0" smtClean="0">
                <a:latin typeface="Palatino Linotype" pitchFamily="18" charset="0"/>
              </a:rPr>
              <a:t>, notamment le </a:t>
            </a:r>
            <a:r>
              <a:rPr lang="fr-FR" sz="3200" b="1" i="1" dirty="0" smtClean="0">
                <a:latin typeface="Palatino Linotype" pitchFamily="18" charset="0"/>
              </a:rPr>
              <a:t>Yen</a:t>
            </a:r>
            <a:r>
              <a:rPr lang="fr-FR" sz="3200" b="1" dirty="0" smtClean="0">
                <a:latin typeface="Palatino Linotype" pitchFamily="18" charset="0"/>
              </a:rPr>
              <a:t> et le </a:t>
            </a:r>
            <a:r>
              <a:rPr lang="fr-FR" sz="3200" b="1" i="1" dirty="0" err="1" smtClean="0">
                <a:latin typeface="Palatino Linotype" pitchFamily="18" charset="0"/>
              </a:rPr>
              <a:t>Deutch</a:t>
            </a:r>
            <a:r>
              <a:rPr lang="fr-FR" sz="3200" b="1" i="1" dirty="0" smtClean="0">
                <a:latin typeface="Palatino Linotype" pitchFamily="18" charset="0"/>
              </a:rPr>
              <a:t> mark</a:t>
            </a:r>
            <a:r>
              <a:rPr lang="fr-FR" sz="3600" b="1" dirty="0" smtClean="0">
                <a:latin typeface="Palatino Linotype" pitchFamily="18" charset="0"/>
              </a:rPr>
              <a:t>.     </a:t>
            </a:r>
            <a:endParaRPr lang="fr-FR" sz="3600" b="1" dirty="0">
              <a:latin typeface="Palatino Linotyp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81128"/>
          </a:xfrm>
        </p:spPr>
        <p:txBody>
          <a:bodyPr>
            <a:normAutofit fontScale="90000"/>
          </a:bodyPr>
          <a:lstStyle/>
          <a:p>
            <a:pPr algn="ctr"/>
            <a:r>
              <a:rPr lang="fr-FR" sz="5400" b="1" dirty="0" smtClean="0">
                <a:latin typeface="Palatino Linotype" pitchFamily="18" charset="0"/>
              </a:rPr>
              <a:t/>
            </a:r>
            <a:br>
              <a:rPr lang="fr-FR" sz="5400" b="1" dirty="0" smtClean="0">
                <a:latin typeface="Palatino Linotype" pitchFamily="18" charset="0"/>
              </a:rPr>
            </a:br>
            <a:r>
              <a:rPr lang="fr-FR" sz="5400" b="1" dirty="0" smtClean="0">
                <a:latin typeface="Palatino Linotype" pitchFamily="18" charset="0"/>
              </a:rPr>
              <a:t/>
            </a:r>
            <a:br>
              <a:rPr lang="fr-FR" sz="5400" b="1" dirty="0" smtClean="0">
                <a:latin typeface="Palatino Linotype" pitchFamily="18" charset="0"/>
              </a:rPr>
            </a:br>
            <a:r>
              <a:rPr lang="fr-FR" b="1" dirty="0" smtClean="0">
                <a:latin typeface="Palatino Linotype" pitchFamily="18" charset="0"/>
              </a:rPr>
              <a:t>Chapitre V : </a:t>
            </a:r>
            <a:r>
              <a:rPr lang="fr-FR" sz="4400" b="1" dirty="0" smtClean="0">
                <a:latin typeface="Palatino Linotype" pitchFamily="18" charset="0"/>
              </a:rPr>
              <a:t/>
            </a:r>
            <a:br>
              <a:rPr lang="fr-FR" sz="4400" b="1" dirty="0" smtClean="0">
                <a:latin typeface="Palatino Linotype" pitchFamily="18" charset="0"/>
              </a:rPr>
            </a:br>
            <a:r>
              <a:rPr lang="fr-FR" b="1" dirty="0" smtClean="0">
                <a:latin typeface="Palatino Linotype" pitchFamily="18" charset="0"/>
              </a:rPr>
              <a:t/>
            </a:r>
            <a:br>
              <a:rPr lang="fr-FR" b="1" dirty="0" smtClean="0">
                <a:latin typeface="Palatino Linotype" pitchFamily="18" charset="0"/>
              </a:rPr>
            </a:br>
            <a:r>
              <a:rPr lang="fr-FR" sz="4900" b="1" dirty="0" smtClean="0">
                <a:latin typeface="Palatino Linotype" pitchFamily="18" charset="0"/>
              </a:rPr>
              <a:t>L’effondrement </a:t>
            </a:r>
            <a:br>
              <a:rPr lang="fr-FR" sz="4900" b="1" dirty="0" smtClean="0">
                <a:latin typeface="Palatino Linotype" pitchFamily="18" charset="0"/>
              </a:rPr>
            </a:br>
            <a:r>
              <a:rPr lang="fr-FR" sz="4900" b="1" dirty="0" smtClean="0">
                <a:latin typeface="Palatino Linotype" pitchFamily="18" charset="0"/>
              </a:rPr>
              <a:t>du SMI de </a:t>
            </a:r>
            <a:r>
              <a:rPr lang="fr-FR" sz="4900" b="1" i="1" dirty="0" err="1" smtClean="0">
                <a:latin typeface="Palatino Linotype" pitchFamily="18" charset="0"/>
              </a:rPr>
              <a:t>Bretton</a:t>
            </a:r>
            <a:r>
              <a:rPr lang="fr-FR" sz="4900" b="1" i="1" dirty="0" smtClean="0">
                <a:latin typeface="Palatino Linotype" pitchFamily="18" charset="0"/>
              </a:rPr>
              <a:t>-</a:t>
            </a:r>
            <a:r>
              <a:rPr lang="fr-FR" sz="4900" b="1" i="1" dirty="0" err="1" smtClean="0">
                <a:latin typeface="Palatino Linotype" pitchFamily="18" charset="0"/>
              </a:rPr>
              <a:t>Woods</a:t>
            </a:r>
            <a:r>
              <a:rPr lang="fr-FR" sz="4900" b="1" dirty="0" smtClean="0">
                <a:latin typeface="Palatino Linotype" pitchFamily="18" charset="0"/>
              </a:rPr>
              <a:t>, </a:t>
            </a:r>
            <a:br>
              <a:rPr lang="fr-FR" sz="4900" b="1" dirty="0" smtClean="0">
                <a:latin typeface="Palatino Linotype" pitchFamily="18" charset="0"/>
              </a:rPr>
            </a:br>
            <a:r>
              <a:rPr lang="fr-FR" sz="4900" b="1" dirty="0" smtClean="0">
                <a:latin typeface="Palatino Linotype" pitchFamily="18" charset="0"/>
              </a:rPr>
              <a:t>1971-1973</a:t>
            </a:r>
            <a:endParaRPr lang="fr-FR" sz="4900" dirty="0"/>
          </a:p>
        </p:txBody>
      </p:sp>
      <p:sp>
        <p:nvSpPr>
          <p:cNvPr id="3" name="Espace réservé du contenu 2"/>
          <p:cNvSpPr>
            <a:spLocks noGrp="1"/>
          </p:cNvSpPr>
          <p:nvPr>
            <p:ph idx="1"/>
          </p:nvPr>
        </p:nvSpPr>
        <p:spPr>
          <a:xfrm>
            <a:off x="179512" y="-3284004"/>
            <a:ext cx="8723312" cy="3760676"/>
          </a:xfrm>
        </p:spPr>
        <p:txBody>
          <a:bodyPr/>
          <a:lstStyle/>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7282" name="Picture 2" descr="http://www.visite-usa.fr/villes/was/was-smith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l7.alamy.com/zooms/cf4821c722e14ba1a5f7ce47fbef7890/1971-smithsonian-conference-finance-ministers-of-10-leading-industrial-fef72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s://encrypted-tbn1.gstatic.com/images?q=tbn:ANd9GcRCQvwv6o3sPC_2p-ckz-pjGcpBWwSTt2SXXWM-csBqT6yw3Sr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052736"/>
            <a:ext cx="8280920" cy="3168352"/>
          </a:xfrm>
        </p:spPr>
        <p:txBody>
          <a:bodyPr>
            <a:normAutofit/>
          </a:bodyPr>
          <a:lstStyle/>
          <a:p>
            <a:pPr algn="ctr"/>
            <a:r>
              <a:rPr lang="fr-FR" sz="4000" b="1" dirty="0" smtClean="0">
                <a:latin typeface="+mn-lt"/>
              </a:rPr>
              <a:t/>
            </a:r>
            <a:br>
              <a:rPr lang="fr-FR" sz="4000" b="1" dirty="0" smtClean="0">
                <a:latin typeface="+mn-lt"/>
              </a:rPr>
            </a:br>
            <a:r>
              <a:rPr lang="fr-FR" b="1" dirty="0" smtClean="0">
                <a:latin typeface="Palatino Linotype" pitchFamily="18" charset="0"/>
              </a:rPr>
              <a:t>Chapitre VI :</a:t>
            </a:r>
            <a:br>
              <a:rPr lang="fr-FR" b="1" dirty="0" smtClean="0">
                <a:latin typeface="Palatino Linotype" pitchFamily="18" charset="0"/>
              </a:rPr>
            </a:br>
            <a:r>
              <a:rPr lang="fr-FR" b="1" dirty="0" smtClean="0">
                <a:latin typeface="Palatino Linotype" pitchFamily="18" charset="0"/>
              </a:rPr>
              <a:t> </a:t>
            </a:r>
            <a:br>
              <a:rPr lang="fr-FR" b="1" dirty="0" smtClean="0">
                <a:latin typeface="Palatino Linotype" pitchFamily="18" charset="0"/>
              </a:rPr>
            </a:br>
            <a:r>
              <a:rPr lang="fr-FR" b="1" dirty="0" smtClean="0">
                <a:latin typeface="Palatino Linotype" pitchFamily="18" charset="0"/>
              </a:rPr>
              <a:t>L’ère des changes flottants</a:t>
            </a:r>
            <a:endParaRPr lang="fr-FR" b="1" dirty="0">
              <a:latin typeface="Palatino Linotype" pitchFamily="18" charset="0"/>
            </a:endParaRPr>
          </a:p>
        </p:txBody>
      </p:sp>
      <p:sp>
        <p:nvSpPr>
          <p:cNvPr id="3" name="Espace réservé du contenu 2"/>
          <p:cNvSpPr>
            <a:spLocks noGrp="1"/>
          </p:cNvSpPr>
          <p:nvPr>
            <p:ph idx="1"/>
          </p:nvPr>
        </p:nvSpPr>
        <p:spPr>
          <a:xfrm flipV="1">
            <a:off x="0" y="1052736"/>
            <a:ext cx="8686800" cy="72008"/>
          </a:xfrm>
        </p:spPr>
        <p:txBody>
          <a:bodyPr>
            <a:normAutofit fontScale="25000" lnSpcReduction="20000"/>
          </a:bodyPr>
          <a:lstStyle/>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txBody>
          <a:bodyPr>
            <a:normAutofit/>
          </a:bodyPr>
          <a:lstStyle/>
          <a:p>
            <a:pPr algn="ctr"/>
            <a:r>
              <a:rPr lang="fr-FR" sz="3600" b="1" i="1" dirty="0" smtClean="0">
                <a:latin typeface="Palatino Linotype" pitchFamily="18" charset="0"/>
              </a:rPr>
              <a:t>Des taux de change fixes aux……</a:t>
            </a:r>
            <a:br>
              <a:rPr lang="fr-FR" sz="3600" b="1" i="1" dirty="0" smtClean="0">
                <a:latin typeface="Palatino Linotype" pitchFamily="18" charset="0"/>
              </a:rPr>
            </a:br>
            <a:r>
              <a:rPr lang="fr-FR" sz="3600" b="1" i="1" dirty="0" smtClean="0">
                <a:latin typeface="Palatino Linotype" pitchFamily="18" charset="0"/>
              </a:rPr>
              <a:t> taux de change flottants</a:t>
            </a:r>
            <a:endParaRPr lang="fr-FR" sz="3600" b="1" i="1" dirty="0">
              <a:latin typeface="Palatino Linotype" pitchFamily="18" charset="0"/>
            </a:endParaRPr>
          </a:p>
        </p:txBody>
      </p:sp>
      <p:sp>
        <p:nvSpPr>
          <p:cNvPr id="3" name="Espace réservé du contenu 2"/>
          <p:cNvSpPr>
            <a:spLocks noGrp="1"/>
          </p:cNvSpPr>
          <p:nvPr>
            <p:ph idx="1"/>
          </p:nvPr>
        </p:nvSpPr>
        <p:spPr>
          <a:xfrm>
            <a:off x="0" y="1357298"/>
            <a:ext cx="8858280" cy="5500702"/>
          </a:xfrm>
        </p:spPr>
        <p:txBody>
          <a:bodyPr>
            <a:normAutofit fontScale="92500"/>
          </a:bodyPr>
          <a:lstStyle/>
          <a:p>
            <a:pPr algn="just">
              <a:buNone/>
            </a:pPr>
            <a:endParaRPr lang="fr-FR" sz="2200" dirty="0" smtClean="0">
              <a:latin typeface="Palatino Linotype" pitchFamily="18" charset="0"/>
            </a:endParaRPr>
          </a:p>
          <a:p>
            <a:pPr algn="just">
              <a:buNone/>
            </a:pPr>
            <a:r>
              <a:rPr lang="fr-FR" sz="2400" b="1" dirty="0" smtClean="0">
                <a:latin typeface="Palatino Linotype" pitchFamily="18" charset="0"/>
              </a:rPr>
              <a:t>           </a:t>
            </a:r>
            <a:r>
              <a:rPr lang="fr-FR" sz="3200" dirty="0" smtClean="0">
                <a:latin typeface="Palatino Linotype" pitchFamily="18" charset="0"/>
              </a:rPr>
              <a:t>En mars 1973, </a:t>
            </a:r>
            <a:r>
              <a:rPr lang="fr-FR" sz="3200" b="1" dirty="0" smtClean="0">
                <a:latin typeface="Palatino Linotype" pitchFamily="18" charset="0"/>
              </a:rPr>
              <a:t>le système des taux de change fixe s’écroule définitivement</a:t>
            </a:r>
            <a:r>
              <a:rPr lang="fr-FR" sz="3200" dirty="0" smtClean="0">
                <a:latin typeface="Palatino Linotype" pitchFamily="18" charset="0"/>
              </a:rPr>
              <a:t>. </a:t>
            </a:r>
          </a:p>
          <a:p>
            <a:pPr algn="just"/>
            <a:endParaRPr lang="fr-FR" sz="3200" dirty="0" smtClean="0">
              <a:latin typeface="Palatino Linotype" pitchFamily="18" charset="0"/>
            </a:endParaRPr>
          </a:p>
          <a:p>
            <a:pPr algn="just">
              <a:buNone/>
            </a:pPr>
            <a:r>
              <a:rPr lang="fr-FR" sz="3200" dirty="0" smtClean="0">
                <a:latin typeface="Palatino Linotype" pitchFamily="18" charset="0"/>
              </a:rPr>
              <a:t>        Les banques centrales européennes refusent de continuer à soutenir le dollar et renoncent désormais à être rattachées au billet vert. </a:t>
            </a:r>
          </a:p>
          <a:p>
            <a:pPr algn="just"/>
            <a:endParaRPr lang="fr-FR" sz="3200" dirty="0" smtClean="0">
              <a:latin typeface="Palatino Linotype" pitchFamily="18" charset="0"/>
            </a:endParaRPr>
          </a:p>
          <a:p>
            <a:pPr algn="just">
              <a:buNone/>
            </a:pPr>
            <a:r>
              <a:rPr lang="fr-FR" sz="3200" dirty="0" smtClean="0">
                <a:latin typeface="Palatino Linotype" pitchFamily="18" charset="0"/>
              </a:rPr>
              <a:t>       Le </a:t>
            </a:r>
            <a:r>
              <a:rPr lang="fr-FR" sz="3200" b="1" i="1" dirty="0" smtClean="0">
                <a:latin typeface="Palatino Linotype" pitchFamily="18" charset="0"/>
              </a:rPr>
              <a:t>régime de changes flottants </a:t>
            </a:r>
            <a:r>
              <a:rPr lang="fr-FR" sz="3200" dirty="0" smtClean="0">
                <a:latin typeface="Palatino Linotype" pitchFamily="18" charset="0"/>
              </a:rPr>
              <a:t>est adopté. Encore en vigueur en mars 1973, il fut entériné par les </a:t>
            </a:r>
            <a:r>
              <a:rPr lang="fr-FR" sz="3200" b="1" i="1" dirty="0" smtClean="0">
                <a:latin typeface="Palatino Linotype" pitchFamily="18" charset="0"/>
              </a:rPr>
              <a:t>Accords de la Jamaïque </a:t>
            </a:r>
            <a:r>
              <a:rPr lang="fr-FR" sz="3200" dirty="0" smtClean="0">
                <a:latin typeface="Palatino Linotype" pitchFamily="18" charset="0"/>
              </a:rPr>
              <a:t>le 8 janvier 1976.</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www2.econ.iastate.edu/classes/econ355/choi/images/fi28.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980728"/>
          </a:xfrm>
        </p:spPr>
        <p:txBody>
          <a:bodyPr>
            <a:noAutofit/>
          </a:bodyPr>
          <a:lstStyle/>
          <a:p>
            <a:pPr algn="ctr"/>
            <a:r>
              <a:rPr lang="fr-FR" sz="4000" b="1" dirty="0" smtClean="0">
                <a:latin typeface="Palatino Linotype" pitchFamily="18" charset="0"/>
              </a:rPr>
              <a:t>Les Accords de la Jamaïque de 1976</a:t>
            </a:r>
            <a:endParaRPr lang="fr-FR" sz="4000" b="1" dirty="0">
              <a:latin typeface="Palatino Linotype" pitchFamily="18" charset="0"/>
            </a:endParaRPr>
          </a:p>
        </p:txBody>
      </p:sp>
      <p:sp>
        <p:nvSpPr>
          <p:cNvPr id="3" name="Espace réservé du contenu 2"/>
          <p:cNvSpPr>
            <a:spLocks noGrp="1"/>
          </p:cNvSpPr>
          <p:nvPr>
            <p:ph idx="1"/>
          </p:nvPr>
        </p:nvSpPr>
        <p:spPr>
          <a:xfrm>
            <a:off x="0" y="1052736"/>
            <a:ext cx="8686800" cy="5805264"/>
          </a:xfrm>
        </p:spPr>
        <p:txBody>
          <a:bodyPr>
            <a:noAutofit/>
          </a:bodyPr>
          <a:lstStyle/>
          <a:p>
            <a:pPr algn="just">
              <a:buNone/>
            </a:pPr>
            <a:r>
              <a:rPr lang="fr-FR" b="1" dirty="0" smtClean="0">
                <a:latin typeface="Palatino Linotype" pitchFamily="18" charset="0"/>
              </a:rPr>
              <a:t>       </a:t>
            </a:r>
            <a:r>
              <a:rPr lang="fr-FR" dirty="0" smtClean="0">
                <a:latin typeface="Palatino Linotype" pitchFamily="18" charset="0"/>
              </a:rPr>
              <a:t>Les </a:t>
            </a:r>
            <a:r>
              <a:rPr lang="fr-FR" b="1" i="1" dirty="0" smtClean="0">
                <a:latin typeface="Palatino Linotype" pitchFamily="18" charset="0"/>
              </a:rPr>
              <a:t>Accords de la Jamaïque </a:t>
            </a:r>
            <a:r>
              <a:rPr lang="fr-FR" dirty="0" smtClean="0">
                <a:latin typeface="Palatino Linotype" pitchFamily="18" charset="0"/>
              </a:rPr>
              <a:t>de janvier 1976 officialisent </a:t>
            </a:r>
            <a:r>
              <a:rPr lang="fr-FR" b="1" dirty="0" smtClean="0">
                <a:latin typeface="Palatino Linotype" pitchFamily="18" charset="0"/>
              </a:rPr>
              <a:t>l'abandon des changes fixes au profit des changes flottants</a:t>
            </a:r>
            <a:r>
              <a:rPr lang="fr-FR" dirty="0" smtClean="0">
                <a:latin typeface="Palatino Linotype" pitchFamily="18" charset="0"/>
              </a:rPr>
              <a:t>, marquant la fin définitive du système de </a:t>
            </a:r>
            <a:r>
              <a:rPr lang="fr-FR" i="1" dirty="0" err="1" smtClean="0">
                <a:latin typeface="Palatino Linotype" pitchFamily="18" charset="0"/>
              </a:rPr>
              <a:t>Bretton</a:t>
            </a:r>
            <a:r>
              <a:rPr lang="fr-FR" i="1" dirty="0" smtClean="0">
                <a:latin typeface="Palatino Linotype" pitchFamily="18" charset="0"/>
              </a:rPr>
              <a:t> -</a:t>
            </a:r>
            <a:r>
              <a:rPr lang="fr-FR" i="1" dirty="0" err="1" smtClean="0">
                <a:latin typeface="Palatino Linotype" pitchFamily="18" charset="0"/>
              </a:rPr>
              <a:t>Woods</a:t>
            </a:r>
            <a:r>
              <a:rPr lang="fr-FR" dirty="0" smtClean="0">
                <a:latin typeface="Palatino Linotype" pitchFamily="18" charset="0"/>
              </a:rPr>
              <a:t>.</a:t>
            </a:r>
          </a:p>
          <a:p>
            <a:pPr algn="just"/>
            <a:endParaRPr lang="fr-FR" dirty="0" smtClean="0">
              <a:latin typeface="Palatino Linotype" pitchFamily="18" charset="0"/>
            </a:endParaRPr>
          </a:p>
          <a:p>
            <a:pPr algn="just">
              <a:buNone/>
            </a:pPr>
            <a:r>
              <a:rPr lang="fr-FR" dirty="0" smtClean="0">
                <a:latin typeface="Palatino Linotype" pitchFamily="18" charset="0"/>
              </a:rPr>
              <a:t>        Les </a:t>
            </a:r>
            <a:r>
              <a:rPr lang="fr-FR" b="1" i="1" dirty="0" smtClean="0">
                <a:latin typeface="Palatino Linotype" pitchFamily="18" charset="0"/>
              </a:rPr>
              <a:t>Accords de la Jamaïque </a:t>
            </a:r>
            <a:r>
              <a:rPr lang="fr-FR" dirty="0" smtClean="0">
                <a:latin typeface="Palatino Linotype" pitchFamily="18" charset="0"/>
              </a:rPr>
              <a:t>définissent des règles suivantes : (i) </a:t>
            </a:r>
            <a:r>
              <a:rPr lang="fr-FR" b="1" dirty="0" smtClean="0">
                <a:latin typeface="Palatino Linotype" pitchFamily="18" charset="0"/>
              </a:rPr>
              <a:t>démonétisation totale de l’or</a:t>
            </a:r>
            <a:r>
              <a:rPr lang="fr-FR" dirty="0" smtClean="0">
                <a:latin typeface="Palatino Linotype" pitchFamily="18" charset="0"/>
              </a:rPr>
              <a:t> : les monnaies ne sont plus définies par un poids d’or ; (ii) abandon total du système de parités fixes et </a:t>
            </a:r>
            <a:r>
              <a:rPr lang="fr-FR" b="1" dirty="0" smtClean="0">
                <a:latin typeface="Palatino Linotype" pitchFamily="18" charset="0"/>
              </a:rPr>
              <a:t>flottement généralisé des monnaies</a:t>
            </a:r>
            <a:r>
              <a:rPr lang="fr-FR" dirty="0" smtClean="0">
                <a:latin typeface="Palatino Linotype" pitchFamily="18" charset="0"/>
              </a:rPr>
              <a:t>. </a:t>
            </a:r>
          </a:p>
          <a:p>
            <a:pPr algn="just"/>
            <a:endParaRPr lang="fr-FR" sz="2800" b="1" dirty="0" smtClean="0">
              <a:latin typeface="Palatino Linotype" pitchFamily="18" charset="0"/>
            </a:endParaRPr>
          </a:p>
          <a:p>
            <a:pPr algn="just"/>
            <a:endParaRPr lang="fr-FR" sz="3200" b="1" dirty="0" smtClean="0"/>
          </a:p>
          <a:p>
            <a:endParaRPr lang="fr-FR"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1378" name="Picture 2" descr="Résultat de recherche d'images pour &quot;la jamaique&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85860"/>
          </a:xfrm>
        </p:spPr>
        <p:txBody>
          <a:bodyPr>
            <a:normAutofit fontScale="90000"/>
          </a:bodyPr>
          <a:lstStyle/>
          <a:p>
            <a:pPr algn="ctr"/>
            <a:r>
              <a:rPr lang="fr-FR" sz="4000" b="1" dirty="0" smtClean="0">
                <a:latin typeface="Palatino Linotype" pitchFamily="18" charset="0"/>
              </a:rPr>
              <a:t>Le retour à la concertation internationale, </a:t>
            </a:r>
            <a:br>
              <a:rPr lang="fr-FR" sz="4000" b="1" dirty="0" smtClean="0">
                <a:latin typeface="Palatino Linotype" pitchFamily="18" charset="0"/>
              </a:rPr>
            </a:br>
            <a:r>
              <a:rPr lang="fr-FR" sz="4000" b="1" dirty="0" smtClean="0">
                <a:latin typeface="Palatino Linotype" pitchFamily="18" charset="0"/>
              </a:rPr>
              <a:t>le </a:t>
            </a:r>
            <a:r>
              <a:rPr lang="fr-FR" sz="4000" b="1" i="1" dirty="0" smtClean="0">
                <a:latin typeface="Palatino Linotype" pitchFamily="18" charset="0"/>
              </a:rPr>
              <a:t>polycentrisme monétaire</a:t>
            </a:r>
            <a:endParaRPr lang="fr-FR" sz="4000" b="1" i="1" dirty="0">
              <a:latin typeface="Palatino Linotype" pitchFamily="18" charset="0"/>
            </a:endParaRPr>
          </a:p>
        </p:txBody>
      </p:sp>
      <p:sp>
        <p:nvSpPr>
          <p:cNvPr id="3" name="Espace réservé du contenu 2"/>
          <p:cNvSpPr>
            <a:spLocks noGrp="1"/>
          </p:cNvSpPr>
          <p:nvPr>
            <p:ph idx="1"/>
          </p:nvPr>
        </p:nvSpPr>
        <p:spPr>
          <a:xfrm>
            <a:off x="0" y="1285860"/>
            <a:ext cx="8786842" cy="5572140"/>
          </a:xfrm>
        </p:spPr>
        <p:txBody>
          <a:bodyPr>
            <a:noAutofit/>
          </a:bodyPr>
          <a:lstStyle/>
          <a:p>
            <a:pPr algn="just">
              <a:buNone/>
            </a:pPr>
            <a:r>
              <a:rPr lang="fr-FR" sz="2800" b="1" dirty="0" smtClean="0">
                <a:latin typeface="Palatino Linotype" pitchFamily="18" charset="0"/>
              </a:rPr>
              <a:t>         </a:t>
            </a:r>
            <a:r>
              <a:rPr lang="fr-FR" sz="2800" dirty="0" smtClean="0">
                <a:latin typeface="Palatino Linotype" pitchFamily="18" charset="0"/>
              </a:rPr>
              <a:t>Les </a:t>
            </a:r>
            <a:r>
              <a:rPr lang="fr-FR" sz="2800" b="1" i="1" dirty="0" smtClean="0">
                <a:latin typeface="Palatino Linotype" pitchFamily="18" charset="0"/>
              </a:rPr>
              <a:t>Accords du </a:t>
            </a:r>
            <a:r>
              <a:rPr lang="fr-FR" sz="2800" b="1" i="1" dirty="0" err="1" smtClean="0">
                <a:latin typeface="Palatino Linotype" pitchFamily="18" charset="0"/>
              </a:rPr>
              <a:t>Plaza</a:t>
            </a:r>
            <a:r>
              <a:rPr lang="fr-FR" sz="2800" b="1" i="1" dirty="0" smtClean="0">
                <a:latin typeface="Palatino Linotype" pitchFamily="18" charset="0"/>
              </a:rPr>
              <a:t> </a:t>
            </a:r>
            <a:r>
              <a:rPr lang="fr-FR" sz="2800" dirty="0" smtClean="0">
                <a:latin typeface="Palatino Linotype" pitchFamily="18" charset="0"/>
              </a:rPr>
              <a:t>(New York, 1985), suivis des </a:t>
            </a:r>
            <a:r>
              <a:rPr lang="fr-FR" sz="2800" b="1" i="1" dirty="0" smtClean="0">
                <a:latin typeface="Palatino Linotype" pitchFamily="18" charset="0"/>
              </a:rPr>
              <a:t>Accords du Louvre </a:t>
            </a:r>
            <a:r>
              <a:rPr lang="fr-FR" sz="2800" dirty="0" smtClean="0">
                <a:latin typeface="Palatino Linotype" pitchFamily="18" charset="0"/>
              </a:rPr>
              <a:t>(1987) se donnent pour objectif de </a:t>
            </a:r>
            <a:r>
              <a:rPr lang="fr-FR" sz="2800" b="1" dirty="0" smtClean="0">
                <a:latin typeface="Palatino Linotype" pitchFamily="18" charset="0"/>
              </a:rPr>
              <a:t>stabiliser le dollar à un taux acceptable</a:t>
            </a:r>
            <a:r>
              <a:rPr lang="fr-FR" sz="2800" dirty="0" smtClean="0">
                <a:latin typeface="Palatino Linotype" pitchFamily="18" charset="0"/>
              </a:rPr>
              <a:t>.</a:t>
            </a:r>
          </a:p>
          <a:p>
            <a:pPr algn="just"/>
            <a:endParaRPr lang="fr-FR" sz="2800" dirty="0" smtClean="0">
              <a:latin typeface="Palatino Linotype" pitchFamily="18" charset="0"/>
            </a:endParaRPr>
          </a:p>
          <a:p>
            <a:pPr algn="just">
              <a:buNone/>
            </a:pPr>
            <a:r>
              <a:rPr lang="fr-FR" sz="2800" dirty="0" smtClean="0">
                <a:latin typeface="Palatino Linotype" pitchFamily="18" charset="0"/>
              </a:rPr>
              <a:t>          Les banques centrales des pays du G7 décident d’agir  pour </a:t>
            </a:r>
            <a:r>
              <a:rPr lang="fr-FR" sz="2800" b="1" dirty="0" smtClean="0">
                <a:latin typeface="Palatino Linotype" pitchFamily="18" charset="0"/>
              </a:rPr>
              <a:t>stabiliser les monnaies à l’intérieur de zones de fluctuation</a:t>
            </a:r>
            <a:r>
              <a:rPr lang="fr-FR" sz="2800" dirty="0" smtClean="0">
                <a:latin typeface="Palatino Linotype" pitchFamily="18" charset="0"/>
              </a:rPr>
              <a:t> dans lesquelles elles s’engagent à maintenir les monnaies.</a:t>
            </a:r>
          </a:p>
          <a:p>
            <a:pPr algn="just"/>
            <a:endParaRPr lang="fr-FR" sz="2800" dirty="0" smtClean="0">
              <a:latin typeface="Palatino Linotype" pitchFamily="18" charset="0"/>
            </a:endParaRPr>
          </a:p>
          <a:p>
            <a:pPr algn="just">
              <a:buNone/>
            </a:pPr>
            <a:r>
              <a:rPr lang="fr-FR" sz="2800" dirty="0" smtClean="0">
                <a:latin typeface="Palatino Linotype" pitchFamily="18" charset="0"/>
              </a:rPr>
              <a:t>        La tendance au </a:t>
            </a:r>
            <a:r>
              <a:rPr lang="fr-FR" sz="2800" b="1" dirty="0" smtClean="0">
                <a:latin typeface="Palatino Linotype" pitchFamily="18" charset="0"/>
              </a:rPr>
              <a:t>polycentrisme monétaire </a:t>
            </a:r>
            <a:r>
              <a:rPr lang="fr-FR" sz="2800" dirty="0" smtClean="0">
                <a:latin typeface="Palatino Linotype" pitchFamily="18" charset="0"/>
              </a:rPr>
              <a:t>s’installe, recouvrant le phénomène de régionalisation des échanges. </a:t>
            </a:r>
          </a:p>
          <a:p>
            <a:pPr algn="just"/>
            <a:endParaRPr lang="fr-FR" sz="2800" b="1" dirty="0" smtClean="0"/>
          </a:p>
          <a:p>
            <a:pPr algn="just"/>
            <a:endParaRPr lang="fr-FR"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363272" cy="864096"/>
          </a:xfrm>
        </p:spPr>
        <p:txBody>
          <a:bodyPr>
            <a:normAutofit/>
          </a:bodyPr>
          <a:lstStyle/>
          <a:p>
            <a:pPr algn="ctr"/>
            <a:endParaRPr lang="fr-FR" sz="3600" b="1" dirty="0">
              <a:latin typeface="+mn-lt"/>
            </a:endParaRPr>
          </a:p>
        </p:txBody>
      </p:sp>
      <p:sp>
        <p:nvSpPr>
          <p:cNvPr id="3" name="Espace réservé du contenu 2"/>
          <p:cNvSpPr>
            <a:spLocks noGrp="1"/>
          </p:cNvSpPr>
          <p:nvPr>
            <p:ph idx="1"/>
          </p:nvPr>
        </p:nvSpPr>
        <p:spPr>
          <a:xfrm>
            <a:off x="0" y="0"/>
            <a:ext cx="8858280" cy="6858000"/>
          </a:xfrm>
        </p:spPr>
        <p:txBody>
          <a:bodyPr>
            <a:noAutofit/>
          </a:bodyPr>
          <a:lstStyle/>
          <a:p>
            <a:pPr algn="just">
              <a:buNone/>
            </a:pPr>
            <a:r>
              <a:rPr lang="fr-FR" sz="2800" b="1" dirty="0" smtClean="0">
                <a:latin typeface="Palatino Linotype" pitchFamily="18" charset="0"/>
              </a:rPr>
              <a:t>    </a:t>
            </a:r>
          </a:p>
          <a:p>
            <a:pPr algn="just">
              <a:buNone/>
            </a:pPr>
            <a:endParaRPr lang="fr-FR" sz="2800" b="1" dirty="0" smtClean="0">
              <a:latin typeface="Palatino Linotype" pitchFamily="18" charset="0"/>
            </a:endParaRPr>
          </a:p>
          <a:p>
            <a:pPr algn="just">
              <a:buNone/>
            </a:pPr>
            <a:endParaRPr lang="fr-FR" sz="2800" b="1" dirty="0" smtClean="0">
              <a:latin typeface="Palatino Linotype" pitchFamily="18" charset="0"/>
            </a:endParaRPr>
          </a:p>
          <a:p>
            <a:pPr algn="just">
              <a:buNone/>
            </a:pPr>
            <a:r>
              <a:rPr lang="fr-FR" b="1" dirty="0" smtClean="0">
                <a:latin typeface="Palatino Linotype" pitchFamily="18" charset="0"/>
              </a:rPr>
              <a:t>    </a:t>
            </a:r>
            <a:r>
              <a:rPr lang="fr-FR" sz="3600" b="1" dirty="0" smtClean="0">
                <a:latin typeface="Palatino Linotype" pitchFamily="18" charset="0"/>
              </a:rPr>
              <a:t>A partir de 1957, </a:t>
            </a:r>
            <a:r>
              <a:rPr lang="fr-FR" sz="3600" b="1" u="sng" dirty="0" smtClean="0">
                <a:latin typeface="Palatino Linotype" pitchFamily="18" charset="0"/>
              </a:rPr>
              <a:t>le </a:t>
            </a:r>
            <a:r>
              <a:rPr lang="fr-FR" sz="3600" b="1" i="1" u="sng" dirty="0" smtClean="0">
                <a:latin typeface="Palatino Linotype" pitchFamily="18" charset="0"/>
              </a:rPr>
              <a:t>SMI de </a:t>
            </a:r>
            <a:r>
              <a:rPr lang="fr-FR" sz="3600" b="1" i="1" u="sng" dirty="0" err="1" smtClean="0">
                <a:latin typeface="Palatino Linotype" pitchFamily="18" charset="0"/>
              </a:rPr>
              <a:t>Bretton</a:t>
            </a:r>
            <a:r>
              <a:rPr lang="fr-FR" sz="3600" b="1" i="1" u="sng" dirty="0" smtClean="0">
                <a:latin typeface="Palatino Linotype" pitchFamily="18" charset="0"/>
              </a:rPr>
              <a:t>-</a:t>
            </a:r>
            <a:r>
              <a:rPr lang="fr-FR" sz="3600" b="1" i="1" u="sng" dirty="0" err="1" smtClean="0">
                <a:latin typeface="Palatino Linotype" pitchFamily="18" charset="0"/>
              </a:rPr>
              <a:t>Woods</a:t>
            </a:r>
            <a:r>
              <a:rPr lang="fr-FR" sz="3600" b="1" i="1" u="sng" dirty="0" smtClean="0">
                <a:latin typeface="Palatino Linotype" pitchFamily="18" charset="0"/>
              </a:rPr>
              <a:t> </a:t>
            </a:r>
            <a:r>
              <a:rPr lang="fr-FR" sz="3600" b="1" u="sng" dirty="0" smtClean="0">
                <a:latin typeface="Palatino Linotype" pitchFamily="18" charset="0"/>
              </a:rPr>
              <a:t>se désagrège progressivement</a:t>
            </a:r>
            <a:r>
              <a:rPr lang="fr-FR" sz="3600" b="1" dirty="0" smtClean="0">
                <a:latin typeface="Palatino Linotype" pitchFamily="18" charset="0"/>
              </a:rPr>
              <a:t>. </a:t>
            </a:r>
          </a:p>
          <a:p>
            <a:pPr algn="just">
              <a:buNone/>
            </a:pPr>
            <a:endParaRPr lang="fr-FR" sz="3600" b="1" dirty="0" smtClean="0">
              <a:latin typeface="Palatino Linotype" pitchFamily="18" charset="0"/>
            </a:endParaRPr>
          </a:p>
          <a:p>
            <a:pPr algn="just">
              <a:buNone/>
            </a:pPr>
            <a:r>
              <a:rPr lang="fr-FR" sz="3600" b="1" dirty="0" smtClean="0">
                <a:latin typeface="Palatino Linotype" pitchFamily="18" charset="0"/>
              </a:rPr>
              <a:t>   Les Etats-Unis enregistrent un déficit croissant de leur balance des paiements, amenant une distribution de dollars massive au profit de leurs partenaires  économiques.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0354" name="Picture 2" descr="https://upload.wikimedia.org/wikipedia/commons/thumb/2/28/Plaza_hotel.jpg/250px-Plaza_hote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8306" name="Picture 2" descr="http://si.wsj.net/public/resources/images/BN-EY305_yenblo_G_201410100325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6498" name="Picture 2" descr="Résultat de recherche d'images pour &quot;la zone dollar carte&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www.atlantico.fr/sites/atlantico.fr/files/u72018/2015/07/capture_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14422"/>
          </a:xfrm>
        </p:spPr>
        <p:txBody>
          <a:bodyPr>
            <a:normAutofit/>
          </a:bodyPr>
          <a:lstStyle/>
          <a:p>
            <a:r>
              <a:rPr lang="fr-FR" sz="4000" b="1" dirty="0" smtClean="0">
                <a:latin typeface="Palatino Linotype" pitchFamily="18" charset="0"/>
              </a:rPr>
              <a:t>Le </a:t>
            </a:r>
            <a:r>
              <a:rPr lang="fr-FR" sz="4000" b="1" i="1" dirty="0" smtClean="0">
                <a:latin typeface="Palatino Linotype" pitchFamily="18" charset="0"/>
              </a:rPr>
              <a:t>système monétaire européen</a:t>
            </a:r>
            <a:r>
              <a:rPr lang="fr-FR" sz="4000" b="1" dirty="0" smtClean="0">
                <a:latin typeface="Palatino Linotype" pitchFamily="18" charset="0"/>
              </a:rPr>
              <a:t>, SME</a:t>
            </a:r>
            <a:endParaRPr lang="fr-FR" sz="4000" b="1" dirty="0">
              <a:latin typeface="Palatino Linotype" pitchFamily="18" charset="0"/>
            </a:endParaRPr>
          </a:p>
        </p:txBody>
      </p:sp>
      <p:sp>
        <p:nvSpPr>
          <p:cNvPr id="3" name="Espace réservé du contenu 2"/>
          <p:cNvSpPr>
            <a:spLocks noGrp="1"/>
          </p:cNvSpPr>
          <p:nvPr>
            <p:ph idx="1"/>
          </p:nvPr>
        </p:nvSpPr>
        <p:spPr>
          <a:xfrm>
            <a:off x="0" y="1000108"/>
            <a:ext cx="8929718" cy="7143800"/>
          </a:xfrm>
        </p:spPr>
        <p:txBody>
          <a:bodyPr>
            <a:normAutofit fontScale="40000" lnSpcReduction="20000"/>
          </a:bodyPr>
          <a:lstStyle/>
          <a:p>
            <a:pPr algn="just">
              <a:buNone/>
            </a:pPr>
            <a:r>
              <a:rPr lang="fr-FR" sz="2800" b="1" dirty="0" smtClean="0">
                <a:latin typeface="Palatino Linotype" pitchFamily="18" charset="0"/>
              </a:rPr>
              <a:t>     </a:t>
            </a:r>
          </a:p>
          <a:p>
            <a:pPr algn="just">
              <a:buNone/>
            </a:pPr>
            <a:r>
              <a:rPr lang="fr-FR" sz="3300" b="1" dirty="0" smtClean="0">
                <a:latin typeface="Palatino Linotype" pitchFamily="18" charset="0"/>
              </a:rPr>
              <a:t>                   </a:t>
            </a:r>
            <a:r>
              <a:rPr lang="fr-FR" sz="7000" b="1" dirty="0" smtClean="0">
                <a:latin typeface="Palatino Linotype" pitchFamily="18" charset="0"/>
              </a:rPr>
              <a:t>Le SME a été créé en mars 1979</a:t>
            </a:r>
            <a:r>
              <a:rPr lang="fr-FR" sz="7000" dirty="0" smtClean="0">
                <a:latin typeface="Palatino Linotype" pitchFamily="18" charset="0"/>
              </a:rPr>
              <a:t>. Son objectif est de stabiliser les monnaies européennes. Il repose sur </a:t>
            </a:r>
            <a:r>
              <a:rPr lang="fr-FR" sz="7000" b="1" dirty="0" smtClean="0">
                <a:latin typeface="Palatino Linotype" pitchFamily="18" charset="0"/>
              </a:rPr>
              <a:t>trois piliers</a:t>
            </a:r>
            <a:r>
              <a:rPr lang="fr-FR" sz="7000" dirty="0" smtClean="0">
                <a:latin typeface="Palatino Linotype" pitchFamily="18" charset="0"/>
              </a:rPr>
              <a:t> :</a:t>
            </a:r>
          </a:p>
          <a:p>
            <a:pPr algn="just">
              <a:buNone/>
            </a:pPr>
            <a:endParaRPr lang="fr-FR" sz="7000" dirty="0" smtClean="0">
              <a:latin typeface="Palatino Linotype" pitchFamily="18" charset="0"/>
            </a:endParaRPr>
          </a:p>
          <a:p>
            <a:pPr algn="just">
              <a:buNone/>
            </a:pPr>
            <a:r>
              <a:rPr lang="fr-FR" sz="7000" dirty="0" smtClean="0">
                <a:latin typeface="Palatino Linotype" pitchFamily="18" charset="0"/>
              </a:rPr>
              <a:t>      - un </a:t>
            </a:r>
            <a:r>
              <a:rPr lang="fr-FR" sz="7000" b="1" dirty="0" smtClean="0">
                <a:latin typeface="Palatino Linotype" pitchFamily="18" charset="0"/>
              </a:rPr>
              <a:t>encadrement des marges de fluctuations </a:t>
            </a:r>
            <a:r>
              <a:rPr lang="fr-FR" sz="7000" dirty="0" smtClean="0">
                <a:latin typeface="Palatino Linotype" pitchFamily="18" charset="0"/>
              </a:rPr>
              <a:t>autour de l'ECU, qui sert de </a:t>
            </a:r>
            <a:r>
              <a:rPr lang="fr-FR" sz="7000" i="1" dirty="0" smtClean="0">
                <a:latin typeface="Palatino Linotype" pitchFamily="18" charset="0"/>
              </a:rPr>
              <a:t>pivot de référence</a:t>
            </a:r>
            <a:r>
              <a:rPr lang="fr-FR" sz="7000" dirty="0" smtClean="0">
                <a:latin typeface="Palatino Linotype" pitchFamily="18" charset="0"/>
              </a:rPr>
              <a:t>, mais ne constitue en rien une monnaie commune ; il ne s'agit que d'un outil virtuel déduit des cours de change des monnaies des États membres.</a:t>
            </a:r>
          </a:p>
          <a:p>
            <a:pPr algn="just">
              <a:buNone/>
            </a:pPr>
            <a:endParaRPr lang="fr-FR" sz="7000" dirty="0" smtClean="0">
              <a:latin typeface="Palatino Linotype" pitchFamily="18" charset="0"/>
            </a:endParaRPr>
          </a:p>
          <a:p>
            <a:pPr algn="just">
              <a:buNone/>
            </a:pPr>
            <a:r>
              <a:rPr lang="fr-FR" sz="7000" dirty="0" smtClean="0">
                <a:latin typeface="Palatino Linotype" pitchFamily="18" charset="0"/>
              </a:rPr>
              <a:t>       - un </a:t>
            </a:r>
            <a:r>
              <a:rPr lang="fr-FR" sz="7000" b="1" dirty="0" smtClean="0">
                <a:latin typeface="Palatino Linotype" pitchFamily="18" charset="0"/>
              </a:rPr>
              <a:t>mécanisme de change </a:t>
            </a:r>
            <a:r>
              <a:rPr lang="fr-FR" sz="7000" dirty="0" smtClean="0">
                <a:latin typeface="Palatino Linotype" pitchFamily="18" charset="0"/>
              </a:rPr>
              <a:t>qui assure un lien solide entre les monnaies nationales.</a:t>
            </a:r>
          </a:p>
          <a:p>
            <a:pPr algn="just">
              <a:buNone/>
            </a:pPr>
            <a:endParaRPr lang="fr-FR" sz="7000" dirty="0" smtClean="0">
              <a:latin typeface="Palatino Linotype" pitchFamily="18" charset="0"/>
            </a:endParaRPr>
          </a:p>
          <a:p>
            <a:pPr algn="just">
              <a:buNone/>
            </a:pPr>
            <a:r>
              <a:rPr lang="fr-FR" sz="7000" dirty="0" smtClean="0">
                <a:latin typeface="Palatino Linotype" pitchFamily="18" charset="0"/>
              </a:rPr>
              <a:t>       - un </a:t>
            </a:r>
            <a:r>
              <a:rPr lang="fr-FR" sz="7000" b="1" dirty="0" smtClean="0">
                <a:latin typeface="Palatino Linotype" pitchFamily="18" charset="0"/>
              </a:rPr>
              <a:t>système de crédit </a:t>
            </a:r>
            <a:r>
              <a:rPr lang="fr-FR" sz="7000" dirty="0" smtClean="0">
                <a:latin typeface="Palatino Linotype" pitchFamily="18" charset="0"/>
              </a:rPr>
              <a:t>qui gère la solidarité monétaire des pays.</a:t>
            </a:r>
          </a:p>
          <a:p>
            <a:endParaRPr lang="fr-FR"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s://encrypted-tbn0.gstatic.com/images?q=tbn:ANd9GcQElhVDxTt5EXQkJeRnLp4D-GhPujWr6gQF1lCDN9i9ObDIKHB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le système monétaire européen 1979&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8686800" cy="6858000"/>
          </a:xfrm>
        </p:spPr>
        <p:txBody>
          <a:bodyPr>
            <a:normAutofit fontScale="92500" lnSpcReduction="20000"/>
          </a:bodyPr>
          <a:lstStyle/>
          <a:p>
            <a:pPr algn="just">
              <a:buNone/>
            </a:pPr>
            <a:r>
              <a:rPr lang="fr-FR" dirty="0" smtClean="0"/>
              <a:t>     </a:t>
            </a:r>
          </a:p>
          <a:p>
            <a:pPr algn="just">
              <a:buNone/>
            </a:pPr>
            <a:r>
              <a:rPr lang="fr-FR" b="1" dirty="0" smtClean="0">
                <a:latin typeface="Palatino Linotype" pitchFamily="18" charset="0"/>
              </a:rPr>
              <a:t>         Le SME n'a pu exister que parce que la France, présidée par </a:t>
            </a:r>
            <a:r>
              <a:rPr lang="fr-FR" b="1" i="1" dirty="0" smtClean="0">
                <a:latin typeface="Palatino Linotype" pitchFamily="18" charset="0"/>
              </a:rPr>
              <a:t>Valery Giscard d’Estaing </a:t>
            </a:r>
            <a:r>
              <a:rPr lang="fr-FR" b="1" dirty="0" smtClean="0">
                <a:latin typeface="Palatino Linotype" pitchFamily="18" charset="0"/>
              </a:rPr>
              <a:t>et l'Allemagne, par le </a:t>
            </a:r>
            <a:r>
              <a:rPr lang="fr-FR" b="1" i="1" dirty="0" smtClean="0">
                <a:latin typeface="Palatino Linotype" pitchFamily="18" charset="0"/>
              </a:rPr>
              <a:t>Chancelier Helmut Schmidt</a:t>
            </a:r>
            <a:r>
              <a:rPr lang="fr-FR" b="1" dirty="0" smtClean="0">
                <a:latin typeface="Palatino Linotype" pitchFamily="18" charset="0"/>
              </a:rPr>
              <a:t>, l‘ont décidé</a:t>
            </a:r>
            <a:r>
              <a:rPr lang="fr-FR" dirty="0" smtClean="0">
                <a:latin typeface="Palatino Linotype" pitchFamily="18" charset="0"/>
              </a:rPr>
              <a:t>. L'idée fut acquise que l'Europe ne peut se construire sans une volonté politique très forte.</a:t>
            </a:r>
          </a:p>
          <a:p>
            <a:pPr algn="just"/>
            <a:endParaRPr lang="fr-FR" dirty="0" smtClean="0">
              <a:latin typeface="Palatino Linotype" pitchFamily="18" charset="0"/>
            </a:endParaRPr>
          </a:p>
          <a:p>
            <a:pPr algn="just">
              <a:buNone/>
            </a:pPr>
            <a:r>
              <a:rPr lang="fr-FR" dirty="0" smtClean="0">
                <a:latin typeface="Palatino Linotype" pitchFamily="18" charset="0"/>
              </a:rPr>
              <a:t>        Peu de responsables croyaient en son avenir, persuadés qu'il ne serait pas viable. En fait le système se révéla stable et a atteint son objectif qui était de </a:t>
            </a:r>
            <a:r>
              <a:rPr lang="fr-FR" b="1" dirty="0" smtClean="0">
                <a:latin typeface="Palatino Linotype" pitchFamily="18" charset="0"/>
              </a:rPr>
              <a:t>concourir à la stabilité des changes. </a:t>
            </a:r>
          </a:p>
          <a:p>
            <a:pPr algn="just"/>
            <a:endParaRPr lang="fr-FR" dirty="0" smtClean="0">
              <a:latin typeface="Palatino Linotype" pitchFamily="18" charset="0"/>
            </a:endParaRPr>
          </a:p>
          <a:p>
            <a:pPr algn="just">
              <a:buNone/>
            </a:pPr>
            <a:r>
              <a:rPr lang="fr-FR" dirty="0" smtClean="0">
                <a:latin typeface="Palatino Linotype" pitchFamily="18" charset="0"/>
              </a:rPr>
              <a:t>        Malgré des résultats encourageants, le SME se révéla insatisfaisant. Aussi à t’on décidé d’</a:t>
            </a:r>
            <a:r>
              <a:rPr lang="fr-FR" b="1" dirty="0" smtClean="0">
                <a:latin typeface="Palatino Linotype" pitchFamily="18" charset="0"/>
              </a:rPr>
              <a:t>aller plus loin que le SME</a:t>
            </a:r>
            <a:r>
              <a:rPr lang="fr-FR" dirty="0" smtClean="0">
                <a:latin typeface="Palatino Linotype" pitchFamily="18" charset="0"/>
              </a:rPr>
              <a:t>. </a:t>
            </a: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0354" name="Picture 2" descr="Résultat de recherche d'images pour &quot;le système monétaire européen 1979&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26338" name="Picture 2" descr="https://scotterb.files.wordpress.com/2012/06/schmidtgisca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0" y="0"/>
            <a:ext cx="8929718" cy="6555641"/>
          </a:xfrm>
          <a:prstGeom prst="rect">
            <a:avLst/>
          </a:prstGeom>
        </p:spPr>
        <p:txBody>
          <a:bodyPr wrap="square">
            <a:spAutoFit/>
          </a:bodyPr>
          <a:lstStyle/>
          <a:p>
            <a:pPr algn="just"/>
            <a:r>
              <a:rPr lang="fr-FR" sz="3600" b="1" dirty="0" smtClean="0">
                <a:latin typeface="Palatino Linotype" pitchFamily="18" charset="0"/>
              </a:rPr>
              <a:t>    </a:t>
            </a:r>
            <a:r>
              <a:rPr lang="fr-FR" sz="3200" b="1" dirty="0" smtClean="0">
                <a:latin typeface="Palatino Linotype" pitchFamily="18" charset="0"/>
              </a:rPr>
              <a:t>Trois mouvements contribuent à la désagrégation progressive du </a:t>
            </a:r>
            <a:r>
              <a:rPr lang="fr-FR" sz="3200" b="1" i="1" dirty="0" smtClean="0">
                <a:latin typeface="Palatino Linotype" pitchFamily="18" charset="0"/>
              </a:rPr>
              <a:t>SMI de </a:t>
            </a:r>
            <a:r>
              <a:rPr lang="fr-FR" sz="3200" b="1" i="1" dirty="0" err="1" smtClean="0">
                <a:latin typeface="Palatino Linotype" pitchFamily="18" charset="0"/>
              </a:rPr>
              <a:t>Bretton</a:t>
            </a:r>
            <a:r>
              <a:rPr lang="fr-FR" sz="3200" b="1" i="1" dirty="0" smtClean="0">
                <a:latin typeface="Palatino Linotype" pitchFamily="18" charset="0"/>
              </a:rPr>
              <a:t>-</a:t>
            </a:r>
            <a:r>
              <a:rPr lang="fr-FR" sz="3200" b="1" i="1" dirty="0" err="1" smtClean="0">
                <a:latin typeface="Palatino Linotype" pitchFamily="18" charset="0"/>
              </a:rPr>
              <a:t>Woods</a:t>
            </a:r>
            <a:r>
              <a:rPr lang="fr-FR" sz="3200" b="1" i="1" dirty="0" smtClean="0">
                <a:latin typeface="Palatino Linotype" pitchFamily="18" charset="0"/>
              </a:rPr>
              <a:t> </a:t>
            </a:r>
            <a:r>
              <a:rPr lang="fr-FR" sz="3200" b="1" dirty="0" smtClean="0">
                <a:latin typeface="Palatino Linotype" pitchFamily="18" charset="0"/>
              </a:rPr>
              <a:t>:  </a:t>
            </a:r>
          </a:p>
          <a:p>
            <a:pPr marL="857250" indent="-857250" algn="just">
              <a:buAutoNum type="romanLcParenBoth"/>
            </a:pPr>
            <a:r>
              <a:rPr lang="fr-FR" sz="3200" b="1" dirty="0" smtClean="0">
                <a:latin typeface="Palatino Linotype" pitchFamily="18" charset="0"/>
              </a:rPr>
              <a:t>les </a:t>
            </a:r>
            <a:r>
              <a:rPr lang="fr-FR" sz="3200" b="1" i="1" dirty="0" smtClean="0">
                <a:latin typeface="Palatino Linotype" pitchFamily="18" charset="0"/>
              </a:rPr>
              <a:t>taux de change fixes </a:t>
            </a:r>
            <a:r>
              <a:rPr lang="fr-FR" sz="3200" b="1" dirty="0" smtClean="0">
                <a:latin typeface="Palatino Linotype" pitchFamily="18" charset="0"/>
              </a:rPr>
              <a:t>consacrent une </a:t>
            </a:r>
            <a:r>
              <a:rPr lang="fr-FR" sz="3200" b="1" i="1" dirty="0" smtClean="0">
                <a:latin typeface="Palatino Linotype" pitchFamily="18" charset="0"/>
              </a:rPr>
              <a:t>sous-évaluation des monnaies européennes </a:t>
            </a:r>
            <a:r>
              <a:rPr lang="fr-FR" sz="3200" b="1" dirty="0" smtClean="0">
                <a:latin typeface="Palatino Linotype" pitchFamily="18" charset="0"/>
              </a:rPr>
              <a:t>et engendrent une </a:t>
            </a:r>
            <a:r>
              <a:rPr lang="fr-FR" sz="3200" b="1" i="1" dirty="0" smtClean="0">
                <a:latin typeface="Palatino Linotype" pitchFamily="18" charset="0"/>
              </a:rPr>
              <a:t>dégradation de la balance commerciale  américaine </a:t>
            </a:r>
            <a:r>
              <a:rPr lang="fr-FR" sz="3200" b="1" dirty="0" smtClean="0">
                <a:latin typeface="Palatino Linotype" pitchFamily="18" charset="0"/>
              </a:rPr>
              <a:t>; </a:t>
            </a:r>
          </a:p>
          <a:p>
            <a:pPr marL="857250" indent="-857250" algn="just">
              <a:buAutoNum type="romanLcParenBoth"/>
            </a:pPr>
            <a:r>
              <a:rPr lang="fr-FR" sz="3200" b="1" dirty="0" smtClean="0">
                <a:latin typeface="Palatino Linotype" pitchFamily="18" charset="0"/>
              </a:rPr>
              <a:t>les </a:t>
            </a:r>
            <a:r>
              <a:rPr lang="fr-FR" sz="3200" b="1" i="1" dirty="0" smtClean="0">
                <a:latin typeface="Palatino Linotype" pitchFamily="18" charset="0"/>
              </a:rPr>
              <a:t>Investissements Directs </a:t>
            </a:r>
            <a:r>
              <a:rPr lang="fr-FR" sz="3200" b="1" dirty="0" smtClean="0">
                <a:latin typeface="Palatino Linotype" pitchFamily="18" charset="0"/>
              </a:rPr>
              <a:t>(IDE) des grandes firmes américaines se traduisent par </a:t>
            </a:r>
            <a:r>
              <a:rPr lang="fr-FR" sz="3200" b="1" i="1" dirty="0" smtClean="0">
                <a:latin typeface="Palatino Linotype" pitchFamily="18" charset="0"/>
              </a:rPr>
              <a:t>une sortie massive de capitaux hors des Etats-Unis</a:t>
            </a:r>
            <a:r>
              <a:rPr lang="fr-FR" sz="3200" b="1" dirty="0" smtClean="0">
                <a:latin typeface="Palatino Linotype" pitchFamily="18" charset="0"/>
              </a:rPr>
              <a:t>.</a:t>
            </a:r>
          </a:p>
          <a:p>
            <a:pPr marL="857250" indent="-857250" algn="just">
              <a:buAutoNum type="romanLcParenBoth"/>
            </a:pPr>
            <a:r>
              <a:rPr lang="fr-FR" sz="3200" b="1" dirty="0" smtClean="0">
                <a:latin typeface="Palatino Linotype" pitchFamily="18" charset="0"/>
              </a:rPr>
              <a:t>les dépenses exceptionnelles induites par la </a:t>
            </a:r>
            <a:r>
              <a:rPr lang="fr-FR" sz="3200" b="1" i="1" dirty="0" smtClean="0">
                <a:latin typeface="Palatino Linotype" pitchFamily="18" charset="0"/>
              </a:rPr>
              <a:t>guerre du Vietnam </a:t>
            </a:r>
            <a:r>
              <a:rPr lang="fr-FR" sz="3200" b="1" dirty="0" smtClean="0">
                <a:latin typeface="Palatino Linotype" pitchFamily="18" charset="0"/>
              </a:rPr>
              <a:t>et la </a:t>
            </a:r>
            <a:r>
              <a:rPr lang="fr-FR" sz="3200" b="1" i="1" dirty="0" smtClean="0">
                <a:latin typeface="Palatino Linotype" pitchFamily="18" charset="0"/>
              </a:rPr>
              <a:t>course à l’espace</a:t>
            </a:r>
            <a:r>
              <a:rPr lang="fr-FR" sz="3200" b="1" dirty="0" smtClean="0">
                <a:latin typeface="Palatino Linotype" pitchFamily="18"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28736"/>
          </a:xfrm>
        </p:spPr>
        <p:txBody>
          <a:bodyPr>
            <a:noAutofit/>
          </a:bodyPr>
          <a:lstStyle/>
          <a:p>
            <a:pPr algn="ctr"/>
            <a:r>
              <a:rPr lang="fr-FR" sz="3600" b="1" dirty="0" smtClean="0">
                <a:latin typeface="Palatino Linotype" pitchFamily="18" charset="0"/>
              </a:rPr>
              <a:t/>
            </a:r>
            <a:br>
              <a:rPr lang="fr-FR" sz="3600" b="1" dirty="0" smtClean="0">
                <a:latin typeface="Palatino Linotype" pitchFamily="18" charset="0"/>
              </a:rPr>
            </a:br>
            <a:r>
              <a:rPr lang="fr-FR" sz="3600" b="1" dirty="0" smtClean="0">
                <a:latin typeface="Palatino Linotype" pitchFamily="18" charset="0"/>
              </a:rPr>
              <a:t>Vers une monnaie unique, l’</a:t>
            </a:r>
            <a:r>
              <a:rPr lang="fr-FR" sz="3600" b="1" i="1" dirty="0" smtClean="0">
                <a:latin typeface="Palatino Linotype" pitchFamily="18" charset="0"/>
              </a:rPr>
              <a:t>Euro</a:t>
            </a:r>
            <a:r>
              <a:rPr lang="fr-FR" sz="3600" b="1" dirty="0" smtClean="0">
                <a:latin typeface="Palatino Linotype" pitchFamily="18" charset="0"/>
              </a:rPr>
              <a:t>, </a:t>
            </a:r>
            <a:br>
              <a:rPr lang="fr-FR" sz="3600" b="1" dirty="0" smtClean="0">
                <a:latin typeface="Palatino Linotype" pitchFamily="18" charset="0"/>
              </a:rPr>
            </a:br>
            <a:r>
              <a:rPr lang="fr-FR" sz="3600" b="1" dirty="0" smtClean="0">
                <a:latin typeface="Palatino Linotype" pitchFamily="18" charset="0"/>
              </a:rPr>
              <a:t>le </a:t>
            </a:r>
            <a:r>
              <a:rPr lang="fr-FR" sz="3600" b="1" i="1" dirty="0" smtClean="0">
                <a:latin typeface="Palatino Linotype" pitchFamily="18" charset="0"/>
              </a:rPr>
              <a:t>Traité de Maastricht</a:t>
            </a:r>
            <a:r>
              <a:rPr lang="fr-FR" sz="3600" b="1" dirty="0" smtClean="0">
                <a:latin typeface="Palatino Linotype" pitchFamily="18" charset="0"/>
              </a:rPr>
              <a:t>, 1992</a:t>
            </a:r>
            <a:endParaRPr lang="fr-FR" sz="3600" b="1" dirty="0">
              <a:latin typeface="Palatino Linotype" pitchFamily="18" charset="0"/>
            </a:endParaRPr>
          </a:p>
        </p:txBody>
      </p:sp>
      <p:sp>
        <p:nvSpPr>
          <p:cNvPr id="3" name="Espace réservé du contenu 2"/>
          <p:cNvSpPr>
            <a:spLocks noGrp="1"/>
          </p:cNvSpPr>
          <p:nvPr>
            <p:ph idx="1"/>
          </p:nvPr>
        </p:nvSpPr>
        <p:spPr>
          <a:xfrm>
            <a:off x="0" y="1643050"/>
            <a:ext cx="8786842" cy="5214950"/>
          </a:xfrm>
        </p:spPr>
        <p:txBody>
          <a:bodyPr>
            <a:noAutofit/>
          </a:bodyPr>
          <a:lstStyle/>
          <a:p>
            <a:pPr algn="just">
              <a:buNone/>
            </a:pPr>
            <a:r>
              <a:rPr lang="fr-FR" b="1" dirty="0" smtClean="0">
                <a:latin typeface="Palatino Linotype" pitchFamily="18" charset="0"/>
              </a:rPr>
              <a:t>        </a:t>
            </a:r>
            <a:r>
              <a:rPr lang="fr-FR" dirty="0" smtClean="0">
                <a:latin typeface="Palatino Linotype" pitchFamily="18" charset="0"/>
              </a:rPr>
              <a:t>En 1989, </a:t>
            </a:r>
            <a:r>
              <a:rPr lang="fr-FR" b="1" dirty="0" smtClean="0">
                <a:latin typeface="Palatino Linotype" pitchFamily="18" charset="0"/>
              </a:rPr>
              <a:t>Jacques DELORS, </a:t>
            </a:r>
            <a:r>
              <a:rPr lang="fr-FR" b="1" i="1" dirty="0" smtClean="0">
                <a:latin typeface="Palatino Linotype" pitchFamily="18" charset="0"/>
              </a:rPr>
              <a:t>président de la Commission Européenne</a:t>
            </a:r>
            <a:r>
              <a:rPr lang="fr-FR" dirty="0" smtClean="0">
                <a:latin typeface="Palatino Linotype" pitchFamily="18" charset="0"/>
              </a:rPr>
              <a:t>, propose le passage à </a:t>
            </a:r>
            <a:r>
              <a:rPr lang="fr-FR" b="1" dirty="0" smtClean="0">
                <a:latin typeface="Palatino Linotype" pitchFamily="18" charset="0"/>
              </a:rPr>
              <a:t>une monnaie unique</a:t>
            </a:r>
            <a:r>
              <a:rPr lang="fr-FR" dirty="0" smtClean="0">
                <a:latin typeface="Palatino Linotype" pitchFamily="18" charset="0"/>
              </a:rPr>
              <a:t>. </a:t>
            </a:r>
          </a:p>
          <a:p>
            <a:pPr algn="just">
              <a:buNone/>
            </a:pPr>
            <a:r>
              <a:rPr lang="fr-FR" dirty="0" smtClean="0">
                <a:latin typeface="Palatino Linotype" pitchFamily="18" charset="0"/>
              </a:rPr>
              <a:t>        Ce passage, consacré par le </a:t>
            </a:r>
            <a:r>
              <a:rPr lang="fr-FR" b="1" i="1" dirty="0" smtClean="0">
                <a:latin typeface="Palatino Linotype" pitchFamily="18" charset="0"/>
              </a:rPr>
              <a:t>traité de Maastrich</a:t>
            </a:r>
            <a:r>
              <a:rPr lang="fr-FR" i="1" dirty="0" smtClean="0">
                <a:latin typeface="Palatino Linotype" pitchFamily="18" charset="0"/>
              </a:rPr>
              <a:t>t</a:t>
            </a:r>
            <a:r>
              <a:rPr lang="fr-FR" dirty="0" smtClean="0">
                <a:latin typeface="Palatino Linotype" pitchFamily="18" charset="0"/>
              </a:rPr>
              <a:t>, s’est d’abord réalisé lors d’</a:t>
            </a:r>
            <a:r>
              <a:rPr lang="fr-FR" b="1" dirty="0" smtClean="0">
                <a:latin typeface="Palatino Linotype" pitchFamily="18" charset="0"/>
              </a:rPr>
              <a:t>une</a:t>
            </a:r>
            <a:r>
              <a:rPr lang="fr-FR" dirty="0" smtClean="0">
                <a:latin typeface="Palatino Linotype" pitchFamily="18" charset="0"/>
              </a:rPr>
              <a:t> </a:t>
            </a:r>
            <a:r>
              <a:rPr lang="fr-FR" b="1" dirty="0" smtClean="0">
                <a:latin typeface="Palatino Linotype" pitchFamily="18" charset="0"/>
              </a:rPr>
              <a:t>première phase</a:t>
            </a:r>
            <a:r>
              <a:rPr lang="fr-FR" dirty="0" smtClean="0">
                <a:latin typeface="Palatino Linotype" pitchFamily="18" charset="0"/>
              </a:rPr>
              <a:t>, de 1990 à 1993, par la suppression de toute entrave à la circulation des mouvements de capitaux au sein de la Communauté européenne. À l’issue de cette phase, l’UE a remplacé la CEE. </a:t>
            </a:r>
          </a:p>
          <a:p>
            <a:pPr algn="just">
              <a:buNone/>
            </a:pPr>
            <a:r>
              <a:rPr lang="fr-FR" sz="2800" b="1" dirty="0" smtClean="0">
                <a:latin typeface="Palatino Linotype" pitchFamily="18" charset="0"/>
              </a:rPr>
              <a:t>    </a:t>
            </a:r>
            <a:endParaRPr lang="fr-FR" sz="2800" b="1" dirty="0">
              <a:latin typeface="Palatino Linotyp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25314" name="Picture 2" descr="http://movie-medias.vodeo.tv/uploads/images/program/thumbs/1000x550_video-memoire-vivante-jacques-delors-1-3_p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02" name="Picture 2" descr="Résultat de recherche d'images pour &quot;Jacques delors l'euro Maastricht&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5474" name="Picture 2" descr="Image associé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4450" name="Picture 2" descr="Résultat de recherche d'images pour &quot;signature du traité de maastricht pour l'union européenne&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Rectangle 3"/>
          <p:cNvSpPr/>
          <p:nvPr/>
        </p:nvSpPr>
        <p:spPr>
          <a:xfrm>
            <a:off x="357158" y="785794"/>
            <a:ext cx="8429684" cy="5078313"/>
          </a:xfrm>
          <a:prstGeom prst="rect">
            <a:avLst/>
          </a:prstGeom>
        </p:spPr>
        <p:txBody>
          <a:bodyPr wrap="square">
            <a:spAutoFit/>
          </a:bodyPr>
          <a:lstStyle/>
          <a:p>
            <a:pPr algn="just"/>
            <a:r>
              <a:rPr lang="fr-FR" sz="3600" dirty="0" smtClean="0">
                <a:latin typeface="Palatino Linotype" pitchFamily="18" charset="0"/>
              </a:rPr>
              <a:t>     La </a:t>
            </a:r>
            <a:r>
              <a:rPr lang="fr-FR" sz="3600" b="1" dirty="0" smtClean="0">
                <a:latin typeface="Palatino Linotype" pitchFamily="18" charset="0"/>
              </a:rPr>
              <a:t>seconde phase</a:t>
            </a:r>
            <a:r>
              <a:rPr lang="fr-FR" sz="3600" dirty="0" smtClean="0">
                <a:latin typeface="Palatino Linotype" pitchFamily="18" charset="0"/>
              </a:rPr>
              <a:t>, allant de 1994 à fin 1999, est celle de </a:t>
            </a:r>
            <a:r>
              <a:rPr lang="fr-FR" sz="3600" b="1" dirty="0" smtClean="0">
                <a:latin typeface="Palatino Linotype" pitchFamily="18" charset="0"/>
              </a:rPr>
              <a:t>la convergence des économies </a:t>
            </a:r>
            <a:r>
              <a:rPr lang="fr-FR" sz="3600" dirty="0" smtClean="0">
                <a:latin typeface="Palatino Linotype" pitchFamily="18" charset="0"/>
              </a:rPr>
              <a:t>de l’Union. </a:t>
            </a:r>
          </a:p>
          <a:p>
            <a:pPr algn="just"/>
            <a:endParaRPr lang="fr-FR" sz="3600" dirty="0" smtClean="0">
              <a:latin typeface="Palatino Linotype" pitchFamily="18" charset="0"/>
            </a:endParaRPr>
          </a:p>
          <a:p>
            <a:pPr algn="just"/>
            <a:r>
              <a:rPr lang="fr-FR" sz="3600" dirty="0" smtClean="0">
                <a:latin typeface="Palatino Linotype" pitchFamily="18" charset="0"/>
              </a:rPr>
              <a:t>      Une seconde phase au cours de de laquelle l’Union se dote d’un </a:t>
            </a:r>
            <a:r>
              <a:rPr lang="fr-FR" sz="3600" b="1" dirty="0" smtClean="0">
                <a:latin typeface="Palatino Linotype" pitchFamily="18" charset="0"/>
              </a:rPr>
              <a:t>institut monétaire</a:t>
            </a:r>
            <a:r>
              <a:rPr lang="fr-FR" sz="3600" dirty="0" smtClean="0">
                <a:latin typeface="Palatino Linotype" pitchFamily="18" charset="0"/>
              </a:rPr>
              <a:t> préfigurant la BCE (</a:t>
            </a:r>
            <a:r>
              <a:rPr lang="fr-FR" sz="3600" i="1" dirty="0" smtClean="0">
                <a:latin typeface="Palatino Linotype" pitchFamily="18" charset="0"/>
              </a:rPr>
              <a:t>Banque Centrale Européenne)</a:t>
            </a:r>
            <a:r>
              <a:rPr lang="fr-FR" sz="3600" dirty="0" smtClean="0">
                <a:latin typeface="Palatino Linotype" pitchFamily="18" charset="0"/>
              </a:rPr>
              <a:t>, entrée en fonction le 1er janvier 1999.</a:t>
            </a:r>
            <a:endParaRPr lang="fr-FR"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715404" cy="714380"/>
          </a:xfrm>
        </p:spPr>
        <p:txBody>
          <a:bodyPr>
            <a:normAutofit/>
          </a:bodyPr>
          <a:lstStyle/>
          <a:p>
            <a:pPr algn="ctr"/>
            <a:r>
              <a:rPr lang="fr-FR" sz="3600" b="1" dirty="0" smtClean="0">
                <a:latin typeface="Palatino Linotype" pitchFamily="18" charset="0"/>
              </a:rPr>
              <a:t>Les </a:t>
            </a:r>
            <a:r>
              <a:rPr lang="fr-FR" sz="3600" b="1" i="1" dirty="0" smtClean="0">
                <a:latin typeface="Palatino Linotype" pitchFamily="18" charset="0"/>
              </a:rPr>
              <a:t>critères de convergence</a:t>
            </a:r>
            <a:endParaRPr lang="fr-FR" sz="3600" b="1" i="1" dirty="0">
              <a:latin typeface="Palatino Linotype" pitchFamily="18" charset="0"/>
            </a:endParaRPr>
          </a:p>
        </p:txBody>
      </p:sp>
      <p:sp>
        <p:nvSpPr>
          <p:cNvPr id="3" name="Espace réservé du contenu 2"/>
          <p:cNvSpPr>
            <a:spLocks noGrp="1"/>
          </p:cNvSpPr>
          <p:nvPr>
            <p:ph idx="1"/>
          </p:nvPr>
        </p:nvSpPr>
        <p:spPr>
          <a:xfrm>
            <a:off x="0" y="857232"/>
            <a:ext cx="9144000" cy="6000768"/>
          </a:xfrm>
        </p:spPr>
        <p:txBody>
          <a:bodyPr>
            <a:normAutofit fontScale="25000" lnSpcReduction="20000"/>
          </a:bodyPr>
          <a:lstStyle/>
          <a:p>
            <a:pPr algn="just">
              <a:buNone/>
            </a:pPr>
            <a:endParaRPr lang="fr-FR" dirty="0" smtClean="0">
              <a:latin typeface="Palatino Linotype" pitchFamily="18" charset="0"/>
            </a:endParaRPr>
          </a:p>
          <a:p>
            <a:pPr algn="just">
              <a:buNone/>
            </a:pPr>
            <a:r>
              <a:rPr lang="fr-FR" b="1" dirty="0" smtClean="0">
                <a:latin typeface="Palatino Linotype" pitchFamily="18" charset="0"/>
              </a:rPr>
              <a:t>                         </a:t>
            </a:r>
            <a:r>
              <a:rPr lang="fr-FR" sz="11200" dirty="0" smtClean="0">
                <a:latin typeface="Palatino Linotype" pitchFamily="18" charset="0"/>
              </a:rPr>
              <a:t>Le </a:t>
            </a:r>
            <a:r>
              <a:rPr lang="fr-FR" sz="11200" b="1" i="1" dirty="0" smtClean="0">
                <a:latin typeface="Palatino Linotype" pitchFamily="18" charset="0"/>
              </a:rPr>
              <a:t>Traité de Maastricht</a:t>
            </a:r>
            <a:r>
              <a:rPr lang="fr-FR" sz="11200" dirty="0" smtClean="0">
                <a:latin typeface="Palatino Linotype" pitchFamily="18" charset="0"/>
              </a:rPr>
              <a:t>, signé en 1992, oblige les Etats de l’UE à adopter l’euro des lors qu’ils respectent </a:t>
            </a:r>
            <a:r>
              <a:rPr lang="fr-FR" sz="11200" b="1" dirty="0" smtClean="0">
                <a:latin typeface="Palatino Linotype" pitchFamily="18" charset="0"/>
              </a:rPr>
              <a:t>les 5 critères dits de convergence  :   </a:t>
            </a:r>
          </a:p>
          <a:p>
            <a:pPr algn="just">
              <a:buNone/>
            </a:pPr>
            <a:endParaRPr lang="fr-FR" sz="11200" dirty="0" smtClean="0">
              <a:latin typeface="Palatino Linotype" pitchFamily="18" charset="0"/>
            </a:endParaRPr>
          </a:p>
          <a:p>
            <a:pPr algn="just">
              <a:buNone/>
            </a:pPr>
            <a:r>
              <a:rPr lang="fr-FR" sz="11200" dirty="0" smtClean="0">
                <a:latin typeface="Palatino Linotype" pitchFamily="18" charset="0"/>
              </a:rPr>
              <a:t>• </a:t>
            </a:r>
            <a:r>
              <a:rPr lang="fr-FR" sz="11200" b="1" dirty="0" smtClean="0">
                <a:latin typeface="Palatino Linotype" pitchFamily="18" charset="0"/>
              </a:rPr>
              <a:t>la stabilité des prix </a:t>
            </a:r>
            <a:r>
              <a:rPr lang="fr-FR" sz="11200" dirty="0" smtClean="0">
                <a:latin typeface="Palatino Linotype" pitchFamily="18" charset="0"/>
              </a:rPr>
              <a:t>: une inflation ne dépassant pas de plus de 1,5 point la moyenne des 3 meilleurs Etats ; </a:t>
            </a:r>
          </a:p>
          <a:p>
            <a:pPr algn="just">
              <a:buNone/>
            </a:pPr>
            <a:r>
              <a:rPr lang="fr-FR" sz="11200" dirty="0" smtClean="0">
                <a:latin typeface="Palatino Linotype" pitchFamily="18" charset="0"/>
              </a:rPr>
              <a:t>• </a:t>
            </a:r>
            <a:r>
              <a:rPr lang="fr-FR" sz="11200" b="1" dirty="0" smtClean="0">
                <a:latin typeface="Palatino Linotype" pitchFamily="18" charset="0"/>
              </a:rPr>
              <a:t>la stabilité des taux de change </a:t>
            </a:r>
            <a:r>
              <a:rPr lang="fr-FR" sz="11200" dirty="0" smtClean="0">
                <a:latin typeface="Palatino Linotype" pitchFamily="18" charset="0"/>
              </a:rPr>
              <a:t>pendant au moins 2 ans ; </a:t>
            </a:r>
          </a:p>
          <a:p>
            <a:pPr algn="just">
              <a:buNone/>
            </a:pPr>
            <a:r>
              <a:rPr lang="fr-FR" sz="11200" dirty="0" smtClean="0">
                <a:latin typeface="Palatino Linotype" pitchFamily="18" charset="0"/>
              </a:rPr>
              <a:t>• </a:t>
            </a:r>
            <a:r>
              <a:rPr lang="fr-FR" sz="11200" b="1" dirty="0" smtClean="0">
                <a:latin typeface="Palatino Linotype" pitchFamily="18" charset="0"/>
              </a:rPr>
              <a:t>des taux d’intérêt à long terme n’excédant pas de plus de 2 points la moyenne</a:t>
            </a:r>
            <a:r>
              <a:rPr lang="fr-FR" sz="11200" dirty="0" smtClean="0">
                <a:latin typeface="Palatino Linotype" pitchFamily="18" charset="0"/>
              </a:rPr>
              <a:t> des 3 meilleurs Etats ; </a:t>
            </a:r>
          </a:p>
          <a:p>
            <a:pPr algn="just">
              <a:buNone/>
            </a:pPr>
            <a:r>
              <a:rPr lang="fr-FR" sz="11200" dirty="0" smtClean="0">
                <a:latin typeface="Palatino Linotype" pitchFamily="18" charset="0"/>
              </a:rPr>
              <a:t>• </a:t>
            </a:r>
            <a:r>
              <a:rPr lang="fr-FR" sz="11200" b="1" dirty="0" smtClean="0">
                <a:latin typeface="Palatino Linotype" pitchFamily="18" charset="0"/>
              </a:rPr>
              <a:t>un déficit public (de l’Etat, des collectivités locales et des organismes de Sécurité sociale) inférieur à 3 % du PIB</a:t>
            </a:r>
            <a:r>
              <a:rPr lang="fr-FR" sz="11200" dirty="0" smtClean="0">
                <a:latin typeface="Palatino Linotype" pitchFamily="18" charset="0"/>
              </a:rPr>
              <a:t>;</a:t>
            </a:r>
          </a:p>
          <a:p>
            <a:pPr algn="just">
              <a:buNone/>
            </a:pPr>
            <a:r>
              <a:rPr lang="fr-FR" sz="11200" dirty="0" smtClean="0">
                <a:latin typeface="Palatino Linotype" pitchFamily="18" charset="0"/>
              </a:rPr>
              <a:t>• </a:t>
            </a:r>
            <a:r>
              <a:rPr lang="fr-FR" sz="11200" b="1" dirty="0" smtClean="0">
                <a:latin typeface="Palatino Linotype" pitchFamily="18" charset="0"/>
              </a:rPr>
              <a:t>une dette publique inférieure à 60 % du PIB</a:t>
            </a:r>
            <a:r>
              <a:rPr lang="fr-FR" sz="11200" dirty="0" smtClean="0">
                <a:latin typeface="Palatino Linotype" pitchFamily="18" charset="0"/>
              </a:rPr>
              <a:t>.</a:t>
            </a:r>
            <a:endParaRPr lang="fr-FR" sz="11200" dirty="0">
              <a:latin typeface="Palatino Linotype"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p:spPr>
        <p:txBody>
          <a:bodyPr>
            <a:normAutofit/>
          </a:bodyPr>
          <a:lstStyle/>
          <a:p>
            <a:pPr algn="ctr"/>
            <a:r>
              <a:rPr lang="fr-FR" sz="3600" b="1" dirty="0" smtClean="0">
                <a:latin typeface="Palatino Linotype" pitchFamily="18" charset="0"/>
              </a:rPr>
              <a:t>La </a:t>
            </a:r>
            <a:r>
              <a:rPr lang="fr-FR" sz="3600" b="1" i="1" dirty="0" smtClean="0">
                <a:latin typeface="Palatino Linotype" pitchFamily="18" charset="0"/>
              </a:rPr>
              <a:t>naissance de l’Euro</a:t>
            </a:r>
            <a:r>
              <a:rPr lang="fr-FR" sz="3600" b="1" dirty="0" smtClean="0">
                <a:latin typeface="Palatino Linotype" pitchFamily="18" charset="0"/>
              </a:rPr>
              <a:t>, janvier 1999</a:t>
            </a:r>
            <a:endParaRPr lang="fr-FR" sz="3600" b="1" dirty="0">
              <a:latin typeface="Palatino Linotype" pitchFamily="18" charset="0"/>
            </a:endParaRPr>
          </a:p>
        </p:txBody>
      </p:sp>
      <p:sp>
        <p:nvSpPr>
          <p:cNvPr id="3" name="Espace réservé du contenu 2"/>
          <p:cNvSpPr>
            <a:spLocks noGrp="1"/>
          </p:cNvSpPr>
          <p:nvPr>
            <p:ph idx="1"/>
          </p:nvPr>
        </p:nvSpPr>
        <p:spPr>
          <a:xfrm>
            <a:off x="0" y="785794"/>
            <a:ext cx="8929718" cy="6072206"/>
          </a:xfrm>
        </p:spPr>
        <p:txBody>
          <a:bodyPr>
            <a:normAutofit fontScale="25000" lnSpcReduction="20000"/>
          </a:bodyPr>
          <a:lstStyle/>
          <a:p>
            <a:pPr algn="just">
              <a:buNone/>
            </a:pPr>
            <a:r>
              <a:rPr lang="fr-FR" sz="8000" b="1" dirty="0" smtClean="0">
                <a:latin typeface="Palatino Linotype" pitchFamily="18" charset="0"/>
              </a:rPr>
              <a:t>           </a:t>
            </a:r>
          </a:p>
          <a:p>
            <a:pPr algn="just">
              <a:buNone/>
            </a:pPr>
            <a:r>
              <a:rPr lang="fr-FR" sz="11200" dirty="0" smtClean="0">
                <a:latin typeface="Palatino Linotype" pitchFamily="18" charset="0"/>
              </a:rPr>
              <a:t>       L’ultime étape a été la création d'une </a:t>
            </a:r>
            <a:r>
              <a:rPr lang="fr-FR" sz="11200" b="1" dirty="0" smtClean="0">
                <a:latin typeface="Palatino Linotype" pitchFamily="18" charset="0"/>
              </a:rPr>
              <a:t>monnaie unique </a:t>
            </a:r>
            <a:r>
              <a:rPr lang="fr-FR" sz="11200" dirty="0" smtClean="0">
                <a:latin typeface="Palatino Linotype" pitchFamily="18" charset="0"/>
              </a:rPr>
              <a:t>au 1</a:t>
            </a:r>
            <a:r>
              <a:rPr lang="fr-FR" sz="11200" baseline="30000" dirty="0" smtClean="0">
                <a:latin typeface="Palatino Linotype" pitchFamily="18" charset="0"/>
              </a:rPr>
              <a:t>er</a:t>
            </a:r>
            <a:r>
              <a:rPr lang="fr-FR" sz="11200" dirty="0" smtClean="0">
                <a:latin typeface="Palatino Linotype" pitchFamily="18" charset="0"/>
              </a:rPr>
              <a:t> janvier 1999 et l'établissement d'une </a:t>
            </a:r>
            <a:r>
              <a:rPr lang="fr-FR" sz="11200" b="1" i="1" dirty="0" smtClean="0">
                <a:latin typeface="Palatino Linotype" pitchFamily="18" charset="0"/>
              </a:rPr>
              <a:t>Banque Centrale Européenne </a:t>
            </a:r>
            <a:r>
              <a:rPr lang="fr-FR" sz="11200" i="1" dirty="0" smtClean="0">
                <a:latin typeface="Palatino Linotype" pitchFamily="18" charset="0"/>
              </a:rPr>
              <a:t>(BCE). </a:t>
            </a:r>
          </a:p>
          <a:p>
            <a:pPr algn="just">
              <a:buNone/>
            </a:pPr>
            <a:r>
              <a:rPr lang="fr-FR" sz="11200" i="1" dirty="0" smtClean="0">
                <a:latin typeface="Palatino Linotype" pitchFamily="18" charset="0"/>
              </a:rPr>
              <a:t>         </a:t>
            </a:r>
            <a:r>
              <a:rPr lang="fr-FR" sz="11200" b="1" dirty="0" smtClean="0">
                <a:latin typeface="Palatino Linotype" pitchFamily="18" charset="0"/>
              </a:rPr>
              <a:t>Le</a:t>
            </a:r>
            <a:r>
              <a:rPr lang="fr-FR" sz="11200" b="1" i="1" dirty="0" smtClean="0">
                <a:latin typeface="Palatino Linotype" pitchFamily="18" charset="0"/>
              </a:rPr>
              <a:t> </a:t>
            </a:r>
            <a:r>
              <a:rPr lang="fr-FR" sz="11200" b="1" dirty="0" smtClean="0">
                <a:latin typeface="Palatino Linotype" pitchFamily="18" charset="0"/>
              </a:rPr>
              <a:t>passage à la monnaie unique s’est fait en deux temps </a:t>
            </a:r>
            <a:r>
              <a:rPr lang="fr-FR" sz="11200" dirty="0" smtClean="0">
                <a:latin typeface="Palatino Linotype" pitchFamily="18" charset="0"/>
              </a:rPr>
              <a:t>: (i) le 1</a:t>
            </a:r>
            <a:r>
              <a:rPr lang="fr-FR" sz="11200" baseline="30000" dirty="0" smtClean="0">
                <a:latin typeface="Palatino Linotype" pitchFamily="18" charset="0"/>
              </a:rPr>
              <a:t>er</a:t>
            </a:r>
            <a:r>
              <a:rPr lang="fr-FR" sz="11200" dirty="0" smtClean="0">
                <a:latin typeface="Palatino Linotype" pitchFamily="18" charset="0"/>
              </a:rPr>
              <a:t> janvier 1999, l'euro devint la monnaie unique de 11 européens et les taux de change des monnaies participantes sont fixés ; et (ii) le 1</a:t>
            </a:r>
            <a:r>
              <a:rPr lang="fr-FR" sz="11200" baseline="30000" dirty="0" smtClean="0">
                <a:latin typeface="Palatino Linotype" pitchFamily="18" charset="0"/>
              </a:rPr>
              <a:t>er</a:t>
            </a:r>
            <a:r>
              <a:rPr lang="fr-FR" sz="11200" dirty="0" smtClean="0">
                <a:latin typeface="Palatino Linotype" pitchFamily="18" charset="0"/>
              </a:rPr>
              <a:t> janvier 2002, les billets et pièces en euros ont été  mis en circulation. </a:t>
            </a:r>
          </a:p>
          <a:p>
            <a:pPr algn="just">
              <a:buNone/>
            </a:pPr>
            <a:r>
              <a:rPr lang="fr-FR" sz="11200" dirty="0" smtClean="0">
                <a:latin typeface="Palatino Linotype" pitchFamily="18" charset="0"/>
              </a:rPr>
              <a:t>         Ainsi, </a:t>
            </a:r>
            <a:r>
              <a:rPr lang="fr-FR" sz="11200" b="1" dirty="0" smtClean="0">
                <a:latin typeface="Palatino Linotype" pitchFamily="18" charset="0"/>
              </a:rPr>
              <a:t>depuis janvier 1999, l'union monétaire est une réalité</a:t>
            </a:r>
            <a:r>
              <a:rPr lang="fr-FR" sz="11200" dirty="0" smtClean="0">
                <a:latin typeface="Palatino Linotype" pitchFamily="18" charset="0"/>
              </a:rPr>
              <a:t>. </a:t>
            </a:r>
            <a:r>
              <a:rPr lang="fr-FR" sz="11200" b="1" dirty="0" smtClean="0">
                <a:latin typeface="Palatino Linotype" pitchFamily="18" charset="0"/>
              </a:rPr>
              <a:t>L'euro est introduit en tant que monnaie légale. Une politique monétaire unique est mise en œuvre</a:t>
            </a:r>
            <a:r>
              <a:rPr lang="fr-FR" sz="11200" dirty="0" smtClean="0">
                <a:latin typeface="Palatino Linotype" pitchFamily="18" charset="0"/>
              </a:rPr>
              <a:t> par l'</a:t>
            </a:r>
            <a:r>
              <a:rPr lang="fr-FR" sz="11200" i="1" dirty="0" err="1" smtClean="0">
                <a:latin typeface="Palatino Linotype" pitchFamily="18" charset="0"/>
              </a:rPr>
              <a:t>Eurosystème</a:t>
            </a:r>
            <a:r>
              <a:rPr lang="fr-FR" sz="11200" dirty="0" smtClean="0">
                <a:latin typeface="Palatino Linotype" pitchFamily="18" charset="0"/>
              </a:rPr>
              <a:t> formé par la </a:t>
            </a:r>
            <a:r>
              <a:rPr lang="fr-FR" sz="11200" i="1" dirty="0" smtClean="0">
                <a:latin typeface="Palatino Linotype" pitchFamily="18" charset="0"/>
              </a:rPr>
              <a:t>Banque Centrale Européenne (BCE)</a:t>
            </a:r>
            <a:r>
              <a:rPr lang="fr-FR" sz="11200" dirty="0" smtClean="0">
                <a:latin typeface="Palatino Linotype" pitchFamily="18" charset="0"/>
              </a:rPr>
              <a:t>, installée à Francfort, et les </a:t>
            </a:r>
            <a:r>
              <a:rPr lang="fr-FR" sz="11200" i="1" dirty="0" smtClean="0">
                <a:latin typeface="Palatino Linotype" pitchFamily="18" charset="0"/>
              </a:rPr>
              <a:t>banques centrales nationales </a:t>
            </a:r>
            <a:r>
              <a:rPr lang="fr-FR" sz="11200" dirty="0" smtClean="0">
                <a:latin typeface="Palatino Linotype" pitchFamily="18" charset="0"/>
              </a:rPr>
              <a:t>(BCN). </a:t>
            </a:r>
          </a:p>
          <a:p>
            <a:endParaRPr lang="fr-FR" sz="11200" dirty="0" smtClean="0"/>
          </a:p>
          <a:p>
            <a:endParaRPr lang="fr-FR" sz="1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28386" name="Picture 2" descr="http://www.medialibre.eu/cms/wp-content/uploads/yapb_cache/euro6.bqowx3enijkg4wokwogccokks.brydu4hw7fso0k00sowcc8ko4.th.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1378" name="Picture 2" descr="Résultat de recherche d'images pour &quot;la naissance de l'euro à Maastricht&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flipV="1">
            <a:off x="500034" y="1071547"/>
            <a:ext cx="8186766" cy="528654"/>
          </a:xfrm>
        </p:spPr>
        <p:txBody>
          <a:bodyPr>
            <a:normAutofit fontScale="92500" lnSpcReduction="10000"/>
          </a:bodyPr>
          <a:lstStyle/>
          <a:p>
            <a:endParaRPr lang="fr-FR" dirty="0"/>
          </a:p>
        </p:txBody>
      </p:sp>
      <p:sp>
        <p:nvSpPr>
          <p:cNvPr id="4" name="Rectangle 3"/>
          <p:cNvSpPr/>
          <p:nvPr/>
        </p:nvSpPr>
        <p:spPr>
          <a:xfrm>
            <a:off x="428596" y="1857364"/>
            <a:ext cx="8286808" cy="3416320"/>
          </a:xfrm>
          <a:prstGeom prst="rect">
            <a:avLst/>
          </a:prstGeom>
        </p:spPr>
        <p:txBody>
          <a:bodyPr wrap="square">
            <a:spAutoFit/>
          </a:bodyPr>
          <a:lstStyle/>
          <a:p>
            <a:pPr algn="just"/>
            <a:r>
              <a:rPr lang="fr-FR" sz="3600" b="1" dirty="0" smtClean="0">
                <a:latin typeface="Palatino Linotype" pitchFamily="18" charset="0"/>
              </a:rPr>
              <a:t>A la fin des années 60, les statistiques font apparaître que le montant des dollars détenus à l’étranger, du fait du déficit cumulé de la balance des paiements américaine, excède les avoirs en or de la réserve fédérale. </a:t>
            </a:r>
            <a:endParaRPr lang="fr-FR" sz="3600" b="1" dirty="0">
              <a:latin typeface="Palatino Linotyp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27362" name="Picture 2" descr="http://www.franceinfo.fr/sites/default/files/2011/12/26/481621/images/principale/euro_europe.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4514" name="Picture 2" descr="http://www.lepoint.fr/images/2015/01/01/3031381-ide-europe-zoneeuro-01-jpg_26412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16738" name="Picture 2" descr="Résultat de recherche d'images pour &quot;carte dela zone euro&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291264" cy="648072"/>
          </a:xfrm>
        </p:spPr>
        <p:txBody>
          <a:bodyPr>
            <a:normAutofit fontScale="90000"/>
          </a:bodyPr>
          <a:lstStyle/>
          <a:p>
            <a:pPr algn="ctr"/>
            <a:r>
              <a:rPr lang="fr-FR" sz="4000" b="1" dirty="0" smtClean="0">
                <a:latin typeface="Palatino Linotype" pitchFamily="18" charset="0"/>
              </a:rPr>
              <a:t>La </a:t>
            </a:r>
            <a:r>
              <a:rPr lang="fr-FR" sz="4000" b="1" i="1" dirty="0" smtClean="0">
                <a:latin typeface="Palatino Linotype" pitchFamily="18" charset="0"/>
              </a:rPr>
              <a:t>zone dollar </a:t>
            </a:r>
            <a:endParaRPr lang="fr-FR" sz="4000" b="1" i="1" dirty="0">
              <a:latin typeface="Palatino Linotype" pitchFamily="18" charset="0"/>
            </a:endParaRPr>
          </a:p>
        </p:txBody>
      </p:sp>
      <p:sp>
        <p:nvSpPr>
          <p:cNvPr id="3" name="Espace réservé du contenu 2"/>
          <p:cNvSpPr>
            <a:spLocks noGrp="1"/>
          </p:cNvSpPr>
          <p:nvPr>
            <p:ph idx="1"/>
          </p:nvPr>
        </p:nvSpPr>
        <p:spPr>
          <a:xfrm>
            <a:off x="0" y="1071546"/>
            <a:ext cx="8715404" cy="5453798"/>
          </a:xfrm>
        </p:spPr>
        <p:txBody>
          <a:bodyPr>
            <a:normAutofit fontScale="25000" lnSpcReduction="20000"/>
          </a:bodyPr>
          <a:lstStyle/>
          <a:p>
            <a:pPr algn="just"/>
            <a:endParaRPr lang="fr-FR" sz="11200" b="1" dirty="0" smtClean="0"/>
          </a:p>
          <a:p>
            <a:pPr algn="just">
              <a:buNone/>
            </a:pPr>
            <a:r>
              <a:rPr lang="fr-FR" sz="11200" b="1" dirty="0" smtClean="0">
                <a:latin typeface="Palatino Linotype" pitchFamily="18" charset="0"/>
              </a:rPr>
              <a:t>      </a:t>
            </a:r>
            <a:r>
              <a:rPr lang="fr-FR" sz="14400" dirty="0" smtClean="0">
                <a:latin typeface="Palatino Linotype" pitchFamily="18" charset="0"/>
              </a:rPr>
              <a:t>La </a:t>
            </a:r>
            <a:r>
              <a:rPr lang="fr-FR" sz="14400" b="1" i="1" dirty="0" smtClean="0">
                <a:latin typeface="Palatino Linotype" pitchFamily="18" charset="0"/>
              </a:rPr>
              <a:t>zone dollar </a:t>
            </a:r>
            <a:r>
              <a:rPr lang="fr-FR" sz="14400" dirty="0" smtClean="0">
                <a:latin typeface="Palatino Linotype" pitchFamily="18" charset="0"/>
              </a:rPr>
              <a:t>se définit comme l’ensemble des pays dont les monnaies sont rattachées au dollar. </a:t>
            </a:r>
          </a:p>
          <a:p>
            <a:pPr algn="just">
              <a:buNone/>
            </a:pPr>
            <a:endParaRPr lang="fr-FR" sz="14400" dirty="0" smtClean="0">
              <a:latin typeface="Palatino Linotype" pitchFamily="18" charset="0"/>
            </a:endParaRPr>
          </a:p>
          <a:p>
            <a:pPr algn="just">
              <a:buNone/>
            </a:pPr>
            <a:r>
              <a:rPr lang="fr-FR" sz="14400" dirty="0" smtClean="0">
                <a:latin typeface="Palatino Linotype" pitchFamily="18" charset="0"/>
              </a:rPr>
              <a:t>     La </a:t>
            </a:r>
            <a:r>
              <a:rPr lang="fr-FR" sz="14400" b="1" dirty="0" smtClean="0">
                <a:latin typeface="Palatino Linotype" pitchFamily="18" charset="0"/>
              </a:rPr>
              <a:t>zone dollar </a:t>
            </a:r>
            <a:r>
              <a:rPr lang="fr-FR" sz="14400" dirty="0" smtClean="0">
                <a:latin typeface="Palatino Linotype" pitchFamily="18" charset="0"/>
              </a:rPr>
              <a:t>regroupe  un grand nombre de pays émergents, en Asie, en Amérique Latine, au Moyen-Orient, qui cherchent à stabiliser leur taux de change vis à vis du dollar. </a:t>
            </a:r>
          </a:p>
          <a:p>
            <a:pPr algn="just">
              <a:buNone/>
            </a:pPr>
            <a:endParaRPr lang="fr-FR" sz="14400" b="1" dirty="0" smtClean="0">
              <a:latin typeface="Palatino Linotype" pitchFamily="18" charset="0"/>
            </a:endParaRPr>
          </a:p>
          <a:p>
            <a:pPr algn="just">
              <a:buNone/>
            </a:pPr>
            <a:r>
              <a:rPr lang="fr-FR" sz="14400" b="1" dirty="0" smtClean="0">
                <a:latin typeface="Palatino Linotype" pitchFamily="18" charset="0"/>
              </a:rPr>
              <a:t>    </a:t>
            </a:r>
          </a:p>
          <a:p>
            <a:pPr algn="just">
              <a:buNone/>
            </a:pPr>
            <a:endParaRPr lang="fr-FR" b="1" dirty="0">
              <a:latin typeface="Palatino Linotyp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5538" name="Picture 2" descr="http://s3-media2.fl.yelpcdn.com/bphoto/_ydtjI3AQ9pUKYd_czbo-g/348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7522" name="Picture 2" descr="Résultat de recherche d'images pour &quot;le dollar et la zone dollar&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6562" name="Picture 2" descr="http://www.cassini-conseil.com/wp-content/uploads/2014/08/monnaie_carte1.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3929066"/>
            <a:ext cx="8229600" cy="1143000"/>
          </a:xfrm>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1026" name="Picture 2" descr="http://www.tribuforex.fr/img_vrac_4/composition-reserve-devises-mondial.pn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357290" y="928670"/>
            <a:ext cx="8229600" cy="4525963"/>
          </a:xfrm>
        </p:spPr>
        <p:txBody>
          <a:bodyPr/>
          <a:lstStyle/>
          <a:p>
            <a:endParaRPr lang="fr-FR" dirty="0"/>
          </a:p>
        </p:txBody>
      </p:sp>
      <p:pic>
        <p:nvPicPr>
          <p:cNvPr id="82946" name="Picture 2" descr="http://www.bsi-economics.org/images/08102015-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26" name="Picture 2" descr="Résultat de recherche d'images pour &quot;les devises du monde&quot;"/>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Résultat de recherche d'images pour &quot;Rober Triffin le paradoxe&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301608" cy="3312368"/>
          </a:xfrm>
        </p:spPr>
        <p:txBody>
          <a:bodyPr>
            <a:noAutofit/>
          </a:bodyPr>
          <a:lstStyle/>
          <a:p>
            <a:pPr algn="ctr"/>
            <a:r>
              <a:rPr lang="fr-FR" sz="4000" b="1" dirty="0" smtClean="0">
                <a:latin typeface="+mn-lt"/>
              </a:rPr>
              <a:t/>
            </a:r>
            <a:br>
              <a:rPr lang="fr-FR" sz="4000" b="1" dirty="0" smtClean="0">
                <a:latin typeface="+mn-lt"/>
              </a:rPr>
            </a:br>
            <a:r>
              <a:rPr lang="fr-FR" sz="4000" b="1" dirty="0" smtClean="0">
                <a:latin typeface="+mn-lt"/>
              </a:rPr>
              <a:t/>
            </a:r>
            <a:br>
              <a:rPr lang="fr-FR" sz="4000" b="1" dirty="0" smtClean="0">
                <a:latin typeface="+mn-lt"/>
              </a:rPr>
            </a:br>
            <a:r>
              <a:rPr lang="fr-FR" sz="4000" b="1" dirty="0" smtClean="0">
                <a:latin typeface="+mn-lt"/>
              </a:rPr>
              <a:t/>
            </a:r>
            <a:br>
              <a:rPr lang="fr-FR" sz="4000" b="1" dirty="0" smtClean="0">
                <a:latin typeface="+mn-lt"/>
              </a:rPr>
            </a:br>
            <a:r>
              <a:rPr lang="fr-FR" b="1" dirty="0" smtClean="0">
                <a:latin typeface="Palatino Linotype" pitchFamily="18" charset="0"/>
              </a:rPr>
              <a:t>Chapitre VII : </a:t>
            </a:r>
            <a:br>
              <a:rPr lang="fr-FR" b="1" dirty="0" smtClean="0">
                <a:latin typeface="Palatino Linotype" pitchFamily="18" charset="0"/>
              </a:rPr>
            </a:br>
            <a:r>
              <a:rPr lang="fr-FR" b="1" dirty="0" smtClean="0">
                <a:latin typeface="Palatino Linotype" pitchFamily="18" charset="0"/>
              </a:rPr>
              <a:t/>
            </a:r>
            <a:br>
              <a:rPr lang="fr-FR" b="1" dirty="0" smtClean="0">
                <a:latin typeface="Palatino Linotype" pitchFamily="18" charset="0"/>
              </a:rPr>
            </a:br>
            <a:r>
              <a:rPr lang="fr-FR" b="1" dirty="0" smtClean="0">
                <a:latin typeface="Palatino Linotype" pitchFamily="18" charset="0"/>
              </a:rPr>
              <a:t>Le </a:t>
            </a:r>
            <a:r>
              <a:rPr lang="fr-FR" b="1" i="1" dirty="0" smtClean="0">
                <a:latin typeface="Palatino Linotype" pitchFamily="18" charset="0"/>
              </a:rPr>
              <a:t>Dirham</a:t>
            </a:r>
            <a:r>
              <a:rPr lang="fr-FR" b="1" dirty="0" smtClean="0">
                <a:latin typeface="Palatino Linotype" pitchFamily="18" charset="0"/>
              </a:rPr>
              <a:t>, </a:t>
            </a:r>
            <a:br>
              <a:rPr lang="fr-FR" b="1" dirty="0" smtClean="0">
                <a:latin typeface="Palatino Linotype" pitchFamily="18" charset="0"/>
              </a:rPr>
            </a:br>
            <a:r>
              <a:rPr lang="fr-FR" b="1" dirty="0" smtClean="0">
                <a:latin typeface="Palatino Linotype" pitchFamily="18" charset="0"/>
              </a:rPr>
              <a:t>valeur et convertibilité </a:t>
            </a:r>
            <a:endParaRPr lang="fr-FR" b="1" dirty="0">
              <a:latin typeface="Palatino Linotype" pitchFamily="18" charset="0"/>
            </a:endParaRPr>
          </a:p>
        </p:txBody>
      </p:sp>
      <p:sp>
        <p:nvSpPr>
          <p:cNvPr id="3" name="Espace réservé du contenu 2"/>
          <p:cNvSpPr>
            <a:spLocks noGrp="1"/>
          </p:cNvSpPr>
          <p:nvPr>
            <p:ph idx="1"/>
          </p:nvPr>
        </p:nvSpPr>
        <p:spPr>
          <a:xfrm flipV="1">
            <a:off x="500034" y="1142985"/>
            <a:ext cx="8186766" cy="457216"/>
          </a:xfrm>
        </p:spPr>
        <p:txBody>
          <a:bodyPr>
            <a:normAutofit fontScale="92500" lnSpcReduction="20000"/>
          </a:bodyPr>
          <a:lstStyle/>
          <a:p>
            <a:endParaRPr lang="fr-FR" dirty="0" smtClean="0"/>
          </a:p>
          <a:p>
            <a:endParaRPr lang="fr-FR" dirty="0" smtClean="0"/>
          </a:p>
          <a:p>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19256" cy="4104456"/>
          </a:xfrm>
        </p:spPr>
        <p:txBody>
          <a:bodyPr>
            <a:normAutofit fontScale="90000"/>
          </a:bodyPr>
          <a:lstStyle/>
          <a:p>
            <a:pPr algn="ctr"/>
            <a:r>
              <a:rPr lang="fr-FR" sz="4000" b="1" dirty="0" smtClean="0">
                <a:latin typeface="Palatino Linotype" pitchFamily="18" charset="0"/>
              </a:rPr>
              <a:t/>
            </a:r>
            <a:br>
              <a:rPr lang="fr-FR" sz="4000" b="1" dirty="0" smtClean="0">
                <a:latin typeface="Palatino Linotype" pitchFamily="18" charset="0"/>
              </a:rPr>
            </a:br>
            <a:r>
              <a:rPr lang="fr-FR" sz="4000" b="1" dirty="0" smtClean="0">
                <a:latin typeface="Palatino Linotype" pitchFamily="18" charset="0"/>
              </a:rPr>
              <a:t/>
            </a:r>
            <a:br>
              <a:rPr lang="fr-FR" sz="4000" b="1" dirty="0" smtClean="0">
                <a:latin typeface="Palatino Linotype" pitchFamily="18" charset="0"/>
              </a:rPr>
            </a:br>
            <a:r>
              <a:rPr lang="fr-FR" sz="4000" b="1" dirty="0" smtClean="0">
                <a:latin typeface="Palatino Linotype" pitchFamily="18" charset="0"/>
              </a:rPr>
              <a:t/>
            </a:r>
            <a:br>
              <a:rPr lang="fr-FR" sz="4000" b="1" dirty="0" smtClean="0">
                <a:latin typeface="Palatino Linotype" pitchFamily="18" charset="0"/>
              </a:rPr>
            </a:br>
            <a:r>
              <a:rPr lang="fr-FR" b="1" dirty="0" smtClean="0">
                <a:latin typeface="Palatino Linotype" pitchFamily="18" charset="0"/>
              </a:rPr>
              <a:t>Comment la valeur du </a:t>
            </a:r>
            <a:br>
              <a:rPr lang="fr-FR" b="1" dirty="0" smtClean="0">
                <a:latin typeface="Palatino Linotype" pitchFamily="18" charset="0"/>
              </a:rPr>
            </a:br>
            <a:r>
              <a:rPr lang="fr-FR" b="1" i="1" dirty="0" smtClean="0">
                <a:latin typeface="Palatino Linotype" pitchFamily="18" charset="0"/>
              </a:rPr>
              <a:t>Dirham</a:t>
            </a:r>
            <a:r>
              <a:rPr lang="fr-FR" b="1" dirty="0" smtClean="0">
                <a:latin typeface="Palatino Linotype" pitchFamily="18" charset="0"/>
              </a:rPr>
              <a:t> marocain </a:t>
            </a:r>
            <a:br>
              <a:rPr lang="fr-FR" b="1" dirty="0" smtClean="0">
                <a:latin typeface="Palatino Linotype" pitchFamily="18" charset="0"/>
              </a:rPr>
            </a:br>
            <a:r>
              <a:rPr lang="fr-FR" b="1" dirty="0" smtClean="0">
                <a:latin typeface="Palatino Linotype" pitchFamily="18" charset="0"/>
              </a:rPr>
              <a:t>est-elle établie sur </a:t>
            </a:r>
            <a:br>
              <a:rPr lang="fr-FR" b="1" dirty="0" smtClean="0">
                <a:latin typeface="Palatino Linotype" pitchFamily="18" charset="0"/>
              </a:rPr>
            </a:br>
            <a:r>
              <a:rPr lang="fr-FR" b="1" dirty="0" smtClean="0">
                <a:latin typeface="Palatino Linotype" pitchFamily="18" charset="0"/>
              </a:rPr>
              <a:t>le marché </a:t>
            </a:r>
            <a:r>
              <a:rPr lang="fr-FR" b="1" smtClean="0">
                <a:latin typeface="Palatino Linotype" pitchFamily="18" charset="0"/>
              </a:rPr>
              <a:t>des changes </a:t>
            </a:r>
            <a:r>
              <a:rPr lang="fr-FR" sz="4000" b="1" smtClean="0">
                <a:latin typeface="Palatino Linotype" pitchFamily="18" charset="0"/>
              </a:rPr>
              <a:t>? </a:t>
            </a:r>
            <a:endParaRPr lang="fr-FR" sz="4000" b="1" dirty="0">
              <a:latin typeface="Palatino Linotype" pitchFamily="18" charset="0"/>
            </a:endParaRPr>
          </a:p>
        </p:txBody>
      </p:sp>
      <p:sp>
        <p:nvSpPr>
          <p:cNvPr id="3" name="Espace réservé du contenu 2"/>
          <p:cNvSpPr>
            <a:spLocks noGrp="1"/>
          </p:cNvSpPr>
          <p:nvPr>
            <p:ph idx="1"/>
          </p:nvPr>
        </p:nvSpPr>
        <p:spPr>
          <a:xfrm flipV="1">
            <a:off x="323528" y="1700808"/>
            <a:ext cx="8363272" cy="234672"/>
          </a:xfrm>
        </p:spPr>
        <p:txBody>
          <a:bodyPr>
            <a:normAutofit fontScale="32500" lnSpcReduction="20000"/>
          </a:bodyPr>
          <a:lstStyle/>
          <a:p>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latin typeface="Palatino Linotype" pitchFamily="18" charset="0"/>
              </a:rPr>
              <a:t>Le Dirham, une monnaie nationale</a:t>
            </a:r>
            <a:endParaRPr lang="fr-FR" dirty="0"/>
          </a:p>
        </p:txBody>
      </p:sp>
      <p:sp>
        <p:nvSpPr>
          <p:cNvPr id="3" name="Espace réservé du contenu 2"/>
          <p:cNvSpPr>
            <a:spLocks noGrp="1"/>
          </p:cNvSpPr>
          <p:nvPr>
            <p:ph idx="1"/>
          </p:nvPr>
        </p:nvSpPr>
        <p:spPr>
          <a:xfrm>
            <a:off x="0" y="1571612"/>
            <a:ext cx="8686800" cy="5286388"/>
          </a:xfrm>
        </p:spPr>
        <p:txBody>
          <a:bodyPr>
            <a:normAutofit fontScale="92500" lnSpcReduction="10000"/>
          </a:bodyPr>
          <a:lstStyle/>
          <a:p>
            <a:pPr algn="just">
              <a:buNone/>
            </a:pPr>
            <a:r>
              <a:rPr lang="fr-FR" b="1" dirty="0" smtClean="0"/>
              <a:t>         </a:t>
            </a:r>
            <a:r>
              <a:rPr lang="fr-FR" b="1" dirty="0" smtClean="0">
                <a:latin typeface="Palatino Linotype" pitchFamily="18" charset="0"/>
              </a:rPr>
              <a:t>Le </a:t>
            </a:r>
            <a:r>
              <a:rPr lang="fr-FR" b="1" i="1" dirty="0" smtClean="0">
                <a:latin typeface="Palatino Linotype" pitchFamily="18" charset="0"/>
              </a:rPr>
              <a:t>dirham marocain</a:t>
            </a:r>
            <a:r>
              <a:rPr lang="fr-FR" b="1" dirty="0" smtClean="0">
                <a:latin typeface="Palatino Linotype" pitchFamily="18" charset="0"/>
              </a:rPr>
              <a:t> a été l’unité monétaire principale du Maroc jusqu’en 1912, date du début du protectorat français sur le Royaume, où le </a:t>
            </a:r>
            <a:r>
              <a:rPr lang="fr-FR" b="1" i="1" dirty="0" smtClean="0">
                <a:latin typeface="Palatino Linotype" pitchFamily="18" charset="0"/>
              </a:rPr>
              <a:t>franc marocain</a:t>
            </a:r>
            <a:r>
              <a:rPr lang="fr-FR" b="1" dirty="0" smtClean="0">
                <a:latin typeface="Palatino Linotype" pitchFamily="18" charset="0"/>
              </a:rPr>
              <a:t> l’a remplacé. Le dirham fut restauré à l’indépendance du Maroc.</a:t>
            </a:r>
          </a:p>
          <a:p>
            <a:pPr algn="just">
              <a:buNone/>
            </a:pPr>
            <a:r>
              <a:rPr lang="fr-FR" b="1" dirty="0" smtClean="0">
                <a:latin typeface="Palatino Linotype" pitchFamily="18" charset="0"/>
              </a:rPr>
              <a:t> </a:t>
            </a:r>
          </a:p>
          <a:p>
            <a:pPr algn="just">
              <a:buNone/>
            </a:pPr>
            <a:r>
              <a:rPr lang="fr-FR" b="1" dirty="0" smtClean="0">
                <a:latin typeface="Palatino Linotype" pitchFamily="18" charset="0"/>
              </a:rPr>
              <a:t>         Le </a:t>
            </a:r>
            <a:r>
              <a:rPr lang="fr-FR" b="1" i="1" dirty="0" smtClean="0">
                <a:latin typeface="Palatino Linotype" pitchFamily="18" charset="0"/>
              </a:rPr>
              <a:t>dirham marocain</a:t>
            </a:r>
            <a:r>
              <a:rPr lang="fr-FR" b="1" dirty="0" smtClean="0">
                <a:latin typeface="Palatino Linotype" pitchFamily="18" charset="0"/>
              </a:rPr>
              <a:t> (MAD) est la monnaie officielle du Maroc depuis 1959, date à laquelle il a remplacé le </a:t>
            </a:r>
            <a:r>
              <a:rPr lang="fr-FR" b="1" i="1" dirty="0" smtClean="0">
                <a:latin typeface="Palatino Linotype" pitchFamily="18" charset="0"/>
              </a:rPr>
              <a:t>franc marocain</a:t>
            </a:r>
            <a:r>
              <a:rPr lang="fr-FR" b="1" dirty="0" smtClean="0">
                <a:latin typeface="Palatino Linotype" pitchFamily="18" charset="0"/>
              </a:rPr>
              <a:t> (dont la valeur était fixée par rapport au franc français). Il est divisé en 100 centimes (</a:t>
            </a:r>
            <a:r>
              <a:rPr lang="fr-FR" b="1" i="1" dirty="0" err="1" smtClean="0">
                <a:latin typeface="Palatino Linotype" pitchFamily="18" charset="0"/>
              </a:rPr>
              <a:t>santim</a:t>
            </a:r>
            <a:r>
              <a:rPr lang="fr-FR" b="1" dirty="0" smtClean="0">
                <a:latin typeface="Palatino Linotype" pitchFamily="18" charset="0"/>
              </a:rPr>
              <a:t>) ou 20 rials.  </a:t>
            </a:r>
          </a:p>
          <a:p>
            <a:pPr algn="just"/>
            <a:endParaRPr lang="fr-FR" sz="2800" b="1" dirty="0" smtClean="0">
              <a:latin typeface="Palatino Linotype" pitchFamily="18" charset="0"/>
            </a:endParaRPr>
          </a:p>
          <a:p>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en-US" b="1" i="1" dirty="0">
              <a:latin typeface="Palatino Linotype" pitchFamily="18" charset="0"/>
            </a:endParaRPr>
          </a:p>
        </p:txBody>
      </p:sp>
      <p:sp>
        <p:nvSpPr>
          <p:cNvPr id="3" name="Espace réservé du contenu 2"/>
          <p:cNvSpPr>
            <a:spLocks noGrp="1"/>
          </p:cNvSpPr>
          <p:nvPr>
            <p:ph idx="1"/>
          </p:nvPr>
        </p:nvSpPr>
        <p:spPr/>
        <p:txBody>
          <a:bodyPr/>
          <a:lstStyle/>
          <a:p>
            <a:endParaRPr lang="en-US"/>
          </a:p>
        </p:txBody>
      </p:sp>
      <p:sp>
        <p:nvSpPr>
          <p:cNvPr id="4" name="Rectangle 3"/>
          <p:cNvSpPr/>
          <p:nvPr/>
        </p:nvSpPr>
        <p:spPr>
          <a:xfrm>
            <a:off x="428596" y="714356"/>
            <a:ext cx="8286808" cy="5632311"/>
          </a:xfrm>
          <a:prstGeom prst="rect">
            <a:avLst/>
          </a:prstGeom>
        </p:spPr>
        <p:txBody>
          <a:bodyPr wrap="square">
            <a:spAutoFit/>
          </a:bodyPr>
          <a:lstStyle/>
          <a:p>
            <a:pPr algn="just"/>
            <a:r>
              <a:rPr lang="fr-FR" sz="2400" dirty="0" smtClean="0">
                <a:latin typeface="Palatino Linotype" pitchFamily="18" charset="0"/>
              </a:rPr>
              <a:t>      La création du dirham fut précédée de celle de </a:t>
            </a:r>
            <a:r>
              <a:rPr lang="fr-FR" sz="2400" b="1" i="1" dirty="0" smtClean="0">
                <a:latin typeface="Palatino Linotype" pitchFamily="18" charset="0"/>
              </a:rPr>
              <a:t>Bank Al-</a:t>
            </a:r>
            <a:r>
              <a:rPr lang="fr-FR" sz="2400" b="1" i="1" dirty="0" err="1" smtClean="0">
                <a:latin typeface="Palatino Linotype" pitchFamily="18" charset="0"/>
              </a:rPr>
              <a:t>Maghrib</a:t>
            </a:r>
            <a:r>
              <a:rPr lang="fr-FR" sz="2400" dirty="0" smtClean="0">
                <a:latin typeface="Palatino Linotype" pitchFamily="18" charset="0"/>
              </a:rPr>
              <a:t>, en juillet 1959. Elle remplaçait la Banque d’Etat du Maroc, autre héritage colonial. Lors du discours d’inauguration, le </a:t>
            </a:r>
            <a:r>
              <a:rPr lang="fr-FR" sz="2400" b="1" dirty="0" smtClean="0">
                <a:latin typeface="Palatino Linotype" pitchFamily="18" charset="0"/>
              </a:rPr>
              <a:t>Roi</a:t>
            </a:r>
            <a:r>
              <a:rPr lang="fr-FR" sz="2400" dirty="0" smtClean="0">
                <a:latin typeface="Palatino Linotype" pitchFamily="18" charset="0"/>
              </a:rPr>
              <a:t> </a:t>
            </a:r>
            <a:r>
              <a:rPr lang="fr-FR" sz="2400" b="1" dirty="0" smtClean="0">
                <a:latin typeface="Palatino Linotype" pitchFamily="18" charset="0"/>
              </a:rPr>
              <a:t>Mohammed V </a:t>
            </a:r>
            <a:r>
              <a:rPr lang="fr-FR" sz="2400" dirty="0" smtClean="0">
                <a:latin typeface="Palatino Linotype" pitchFamily="18" charset="0"/>
              </a:rPr>
              <a:t>rappela l’importance de cette décision : </a:t>
            </a:r>
            <a:r>
              <a:rPr lang="fr-FR" sz="2400" i="1" dirty="0" smtClean="0">
                <a:latin typeface="Palatino Linotype" pitchFamily="18" charset="0"/>
              </a:rPr>
              <a:t>«</a:t>
            </a:r>
            <a:r>
              <a:rPr lang="fr-FR" sz="2400" b="1" i="1" dirty="0" smtClean="0">
                <a:latin typeface="Palatino Linotype" pitchFamily="18" charset="0"/>
              </a:rPr>
              <a:t>La souveraineté de toute nation se manifeste par des attributs, notamment la liberté d’action dans la conduite de la politique financière et monétaire (…) et par la possession d’une monnaie nationale émise par une banque nationale et non une monnaie satellite émise par un institut étranger</a:t>
            </a:r>
            <a:r>
              <a:rPr lang="fr-FR" sz="2400" i="1" dirty="0" smtClean="0">
                <a:latin typeface="Palatino Linotype" pitchFamily="18" charset="0"/>
              </a:rPr>
              <a:t>»</a:t>
            </a:r>
            <a:r>
              <a:rPr lang="fr-FR" sz="2400" dirty="0" smtClean="0">
                <a:latin typeface="Palatino Linotype" pitchFamily="18" charset="0"/>
              </a:rPr>
              <a:t>.  </a:t>
            </a:r>
          </a:p>
          <a:p>
            <a:pPr algn="just"/>
            <a:r>
              <a:rPr lang="fr-FR" sz="2400" dirty="0" smtClean="0">
                <a:latin typeface="Palatino Linotype" pitchFamily="18" charset="0"/>
              </a:rPr>
              <a:t>       Un </a:t>
            </a:r>
            <a:r>
              <a:rPr lang="fr-FR" sz="2400" b="1" i="1" dirty="0" smtClean="0">
                <a:latin typeface="Palatino Linotype" pitchFamily="18" charset="0"/>
              </a:rPr>
              <a:t>Dahir</a:t>
            </a:r>
            <a:r>
              <a:rPr lang="fr-FR" sz="2400" dirty="0" smtClean="0">
                <a:latin typeface="Palatino Linotype" pitchFamily="18" charset="0"/>
              </a:rPr>
              <a:t> d’octobre 1959 institua une </a:t>
            </a:r>
            <a:r>
              <a:rPr lang="fr-FR" sz="2400" b="1" dirty="0" smtClean="0">
                <a:latin typeface="Palatino Linotype" pitchFamily="18" charset="0"/>
              </a:rPr>
              <a:t>nouvelle unité monétaire</a:t>
            </a:r>
            <a:r>
              <a:rPr lang="fr-FR" sz="2400" dirty="0" smtClean="0">
                <a:latin typeface="Palatino Linotype" pitchFamily="18" charset="0"/>
              </a:rPr>
              <a:t>. C’est le </a:t>
            </a:r>
            <a:r>
              <a:rPr lang="fr-FR" sz="2400" i="1" dirty="0" smtClean="0">
                <a:latin typeface="Palatino Linotype" pitchFamily="18" charset="0"/>
              </a:rPr>
              <a:t>ministre de l’Economie nationale et des Finances </a:t>
            </a:r>
            <a:r>
              <a:rPr lang="fr-FR" sz="2400" dirty="0" smtClean="0">
                <a:latin typeface="Palatino Linotype" pitchFamily="18" charset="0"/>
              </a:rPr>
              <a:t>de l’époque, </a:t>
            </a:r>
            <a:r>
              <a:rPr lang="fr-FR" sz="2400" b="1" dirty="0" err="1" smtClean="0">
                <a:latin typeface="Palatino Linotype" pitchFamily="18" charset="0"/>
              </a:rPr>
              <a:t>Abderrahim</a:t>
            </a:r>
            <a:r>
              <a:rPr lang="fr-FR" sz="2400" b="1" dirty="0" smtClean="0">
                <a:latin typeface="Palatino Linotype" pitchFamily="18" charset="0"/>
              </a:rPr>
              <a:t> </a:t>
            </a:r>
            <a:r>
              <a:rPr lang="fr-FR" sz="2400" b="1" dirty="0" err="1" smtClean="0">
                <a:latin typeface="Palatino Linotype" pitchFamily="18" charset="0"/>
              </a:rPr>
              <a:t>Bouabid</a:t>
            </a:r>
            <a:r>
              <a:rPr lang="fr-FR" sz="2400" dirty="0" smtClean="0">
                <a:latin typeface="Palatino Linotype" pitchFamily="18" charset="0"/>
              </a:rPr>
              <a:t>, qui présenta la réforme, déclarant qu’elle était  “</a:t>
            </a:r>
            <a:r>
              <a:rPr lang="fr-FR" sz="2400" b="1" i="1" dirty="0" smtClean="0">
                <a:latin typeface="Palatino Linotype" pitchFamily="18" charset="0"/>
              </a:rPr>
              <a:t>une nouvelle étape dans la voie de l’indépendance de notre pays</a:t>
            </a:r>
            <a:r>
              <a:rPr lang="fr-FR" b="1" dirty="0" smtClean="0">
                <a:latin typeface="Palatino Linotype" pitchFamily="18" charset="0"/>
              </a:rPr>
              <a:t>”</a:t>
            </a:r>
            <a:r>
              <a:rPr lang="fr-FR" dirty="0" smtClean="0">
                <a:latin typeface="Palatino Linotype" pitchFamily="18" charset="0"/>
              </a:rPr>
              <a:t>.</a:t>
            </a:r>
            <a:endParaRPr lang="en-US" dirty="0">
              <a:latin typeface="Palatino Linotype"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112642" name="AutoShape 2" descr="Résultat de recherche d'images pour &quot;moHAMMED v ET LE DIRH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44" name="AutoShape 4" descr="Résultat de recherche d'images pour &quot;moHAMMED v ET LE DIRHA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46" name="Picture 6" descr="Résultat de recherche d'images pour &quot;moHAMMED v ET bouabid&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26" name="Picture 2" descr="Image associÃ©e"/>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26" name="Picture 2" descr="Résultat de recherche d'images pour &quot;abderrahim bouabid&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02" name="Picture 2" descr="http://images6.cgb.fr/images/monde/fwo_26360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3426" name="Picture 2" descr="https://encrypted-tbn2.gstatic.com/images?q=tbn:ANd9GcTT-JwzHBhcylKXGBsT3YfBYpERroH37GExgTMI6ciriGhsazw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4450" name="Picture 2" descr="https://encrypted-tbn3.gstatic.com/images?q=tbn:ANd9GcR4ZgOfavb294rsSe4DKc0JcJGEVC4hZgoVlvVrqtROX8pvTZbz"/>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aspousa.org/wp-content/uploads/2013/01/triff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914400" y="1916832"/>
            <a:ext cx="8229600" cy="4389120"/>
          </a:xfrm>
        </p:spPr>
        <p:txBody>
          <a:bodyPr/>
          <a:lstStyle/>
          <a:p>
            <a:endParaRPr lang="fr-FR"/>
          </a:p>
        </p:txBody>
      </p:sp>
      <p:pic>
        <p:nvPicPr>
          <p:cNvPr id="3074" name="Picture 2" descr="https://encrypted-tbn2.gstatic.com/images?q=tbn:ANd9GcQATLBimhQUgifHVsCbT16khURxrWPk2umnhl6fkwH85I5URG47B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043608" y="2204864"/>
            <a:ext cx="7643192" cy="4119736"/>
          </a:xfrm>
        </p:spPr>
        <p:txBody>
          <a:bodyPr/>
          <a:lstStyle/>
          <a:p>
            <a:endParaRPr lang="fr-FR" dirty="0"/>
          </a:p>
        </p:txBody>
      </p:sp>
      <p:pic>
        <p:nvPicPr>
          <p:cNvPr id="2050" name="Picture 2" descr="https://encrypted-tbn3.gstatic.com/images?q=tbn:ANd9GcSB8cwvWQp2r5fCfbwHUOSEHLvAL_BHjVonIqf9Zf_2oPQtVzNhbw"/>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331640" y="2420888"/>
            <a:ext cx="7355160" cy="3903712"/>
          </a:xfrm>
        </p:spPr>
        <p:txBody>
          <a:bodyPr/>
          <a:lstStyle/>
          <a:p>
            <a:endParaRPr lang="fr-FR" dirty="0"/>
          </a:p>
        </p:txBody>
      </p:sp>
      <p:pic>
        <p:nvPicPr>
          <p:cNvPr id="1026" name="Picture 2" descr="http://www.andycot.fr/uploads/thumb/000/000/001/800_600_5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57158" y="285728"/>
            <a:ext cx="8329642" cy="6572272"/>
          </a:xfrm>
        </p:spPr>
        <p:txBody>
          <a:bodyPr>
            <a:normAutofit lnSpcReduction="10000"/>
          </a:bodyPr>
          <a:lstStyle/>
          <a:p>
            <a:pPr algn="just">
              <a:buNone/>
            </a:pPr>
            <a:endParaRPr lang="fr-FR" sz="2800" b="1" dirty="0" smtClean="0">
              <a:latin typeface="Palatino Linotype" pitchFamily="18" charset="0"/>
            </a:endParaRPr>
          </a:p>
          <a:p>
            <a:pPr algn="just"/>
            <a:r>
              <a:rPr lang="fr-FR" b="1" dirty="0" smtClean="0">
                <a:latin typeface="Palatino Linotype" pitchFamily="18" charset="0"/>
              </a:rPr>
              <a:t>Le dirham marocain n’est pas librement convertible. Il s’agit d’une monnaie nationale, non pas encore d’une devise. </a:t>
            </a:r>
          </a:p>
          <a:p>
            <a:pPr algn="just"/>
            <a:endParaRPr lang="fr-FR" b="1" dirty="0" smtClean="0">
              <a:latin typeface="Palatino Linotype" pitchFamily="18" charset="0"/>
            </a:endParaRPr>
          </a:p>
          <a:p>
            <a:pPr algn="just"/>
            <a:r>
              <a:rPr lang="fr-FR" b="1" dirty="0" smtClean="0">
                <a:latin typeface="Palatino Linotype" pitchFamily="18" charset="0"/>
              </a:rPr>
              <a:t>Le cours du dirham est établi par rapport à un panier de monnaies comprenant les devises de ses principaux partenaires commerciaux, mais avec </a:t>
            </a:r>
            <a:r>
              <a:rPr lang="fr-FR" b="1" u="sng" dirty="0" smtClean="0">
                <a:latin typeface="Palatino Linotype" pitchFamily="18" charset="0"/>
              </a:rPr>
              <a:t>une </a:t>
            </a:r>
            <a:r>
              <a:rPr lang="fr-FR" b="1" u="sng" dirty="0" err="1" smtClean="0">
                <a:latin typeface="Palatino Linotype" pitchFamily="18" charset="0"/>
              </a:rPr>
              <a:t>sur-représentation</a:t>
            </a:r>
            <a:r>
              <a:rPr lang="fr-FR" b="1" u="sng" dirty="0" smtClean="0">
                <a:latin typeface="Palatino Linotype" pitchFamily="18" charset="0"/>
              </a:rPr>
              <a:t> de l’euro par rapport au dollar, qui s'explique par le fait que l’Europe est, de loin, le premier partenaire commercial du Maroc.</a:t>
            </a:r>
            <a:endParaRPr lang="fr-FR" b="1" u="sng" dirty="0">
              <a:latin typeface="Palatino Linotype"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0" y="0"/>
            <a:ext cx="8686800" cy="7358090"/>
          </a:xfrm>
        </p:spPr>
        <p:txBody>
          <a:bodyPr>
            <a:noAutofit/>
          </a:bodyPr>
          <a:lstStyle/>
          <a:p>
            <a:pPr algn="just">
              <a:buNone/>
            </a:pPr>
            <a:r>
              <a:rPr lang="fr-FR" sz="2800" b="1" dirty="0" smtClean="0">
                <a:latin typeface="Palatino Linotype" pitchFamily="18" charset="0"/>
              </a:rPr>
              <a:t>   </a:t>
            </a:r>
            <a:r>
              <a:rPr lang="fr-FR" b="1" dirty="0" smtClean="0">
                <a:latin typeface="Palatino Linotype" pitchFamily="18" charset="0"/>
              </a:rPr>
              <a:t>La méthode de cotation du </a:t>
            </a:r>
            <a:r>
              <a:rPr lang="fr-FR" b="1" i="1" dirty="0" smtClean="0">
                <a:latin typeface="Palatino Linotype" pitchFamily="18" charset="0"/>
              </a:rPr>
              <a:t>dirham</a:t>
            </a:r>
            <a:r>
              <a:rPr lang="fr-FR" b="1" dirty="0" smtClean="0">
                <a:latin typeface="Palatino Linotype" pitchFamily="18" charset="0"/>
              </a:rPr>
              <a:t> par rapport à son panier de référence en devises est rendue publique pour la première fois dans le rapport de </a:t>
            </a:r>
            <a:r>
              <a:rPr lang="fr-FR" b="1" i="1" dirty="0" smtClean="0">
                <a:latin typeface="Palatino Linotype" pitchFamily="18" charset="0"/>
              </a:rPr>
              <a:t>Bank Al-</a:t>
            </a:r>
            <a:r>
              <a:rPr lang="fr-FR" b="1" i="1" dirty="0" err="1" smtClean="0">
                <a:latin typeface="Palatino Linotype" pitchFamily="18" charset="0"/>
              </a:rPr>
              <a:t>Maghrib</a:t>
            </a:r>
            <a:r>
              <a:rPr lang="fr-FR" b="1" dirty="0" smtClean="0">
                <a:latin typeface="Palatino Linotype" pitchFamily="18" charset="0"/>
              </a:rPr>
              <a:t> de l’année 2006. Elle a subi une légère modification en 2015. </a:t>
            </a:r>
          </a:p>
          <a:p>
            <a:pPr algn="just"/>
            <a:r>
              <a:rPr lang="fr-FR" b="1" dirty="0" smtClean="0">
                <a:latin typeface="Palatino Linotype" pitchFamily="18" charset="0"/>
              </a:rPr>
              <a:t>Dans le jargon des marchés de change internationaux, ce régime, appelé </a:t>
            </a:r>
            <a:r>
              <a:rPr lang="fr-FR" b="1" i="1" dirty="0" err="1" smtClean="0">
                <a:latin typeface="Palatino Linotype" pitchFamily="18" charset="0"/>
              </a:rPr>
              <a:t>Fixed</a:t>
            </a:r>
            <a:r>
              <a:rPr lang="fr-FR" b="1" i="1" dirty="0" smtClean="0">
                <a:latin typeface="Palatino Linotype" pitchFamily="18" charset="0"/>
              </a:rPr>
              <a:t> and basket </a:t>
            </a:r>
            <a:r>
              <a:rPr lang="fr-FR" b="1" i="1" dirty="0" err="1" smtClean="0">
                <a:latin typeface="Palatino Linotype" pitchFamily="18" charset="0"/>
              </a:rPr>
              <a:t>peg</a:t>
            </a:r>
            <a:r>
              <a:rPr lang="fr-FR" b="1" dirty="0" smtClean="0">
                <a:latin typeface="Palatino Linotype" pitchFamily="18" charset="0"/>
              </a:rPr>
              <a:t> est une méthode de cotation qui se traduit par un ancrage, à taux fixe, de la monnaie locale sur un panier de monnaies composé des devises des principaux partenaires.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16418" name="Picture 2" descr="http://image.slidesharecdn.com/4-internationalmonetarysystemparti-111123025436-phpapp02/95/international-monetary-system-26-728.jpg?cb=138582458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260648"/>
            <a:ext cx="8686800" cy="6597352"/>
          </a:xfrm>
        </p:spPr>
        <p:txBody>
          <a:bodyPr>
            <a:normAutofit lnSpcReduction="10000"/>
          </a:bodyPr>
          <a:lstStyle/>
          <a:p>
            <a:pPr algn="just"/>
            <a:r>
              <a:rPr lang="fr-FR" b="1" dirty="0" smtClean="0">
                <a:latin typeface="Palatino Linotype" pitchFamily="18" charset="0"/>
              </a:rPr>
              <a:t>La valeur du </a:t>
            </a:r>
            <a:r>
              <a:rPr lang="fr-FR" b="1" i="1" dirty="0" smtClean="0">
                <a:latin typeface="Palatino Linotype" pitchFamily="18" charset="0"/>
              </a:rPr>
              <a:t>dirham </a:t>
            </a:r>
            <a:r>
              <a:rPr lang="fr-FR" b="1" dirty="0" smtClean="0">
                <a:latin typeface="Palatino Linotype" pitchFamily="18" charset="0"/>
              </a:rPr>
              <a:t>est ainsi déterminée sur la base des cours des devises constituant le panier pondérés de leurs poids respectifs.</a:t>
            </a:r>
          </a:p>
          <a:p>
            <a:pPr algn="just"/>
            <a:endParaRPr lang="fr-FR" b="1" dirty="0" smtClean="0">
              <a:latin typeface="Palatino Linotype" pitchFamily="18" charset="0"/>
            </a:endParaRPr>
          </a:p>
          <a:p>
            <a:pPr algn="just"/>
            <a:r>
              <a:rPr lang="fr-FR" b="1" dirty="0" smtClean="0">
                <a:latin typeface="Palatino Linotype" pitchFamily="18" charset="0"/>
              </a:rPr>
              <a:t>Un dirham est égal à l'inverse du cours de référence du dollar que l'on va multiplier par 40% (0,4), auquel on ajoute l'inverse du cours de l'euro, que l'on va multiplier par 60% (0,6). On multiplie ensuite à nouveau le résultat par celui du rapport du cours l'euro sur le cours du dollar. Le résultat est l'expression de la valeur du dirham et de son équivalent dans les grandes devises </a:t>
            </a:r>
          </a:p>
          <a:p>
            <a:pPr algn="just"/>
            <a:endParaRPr lang="fr-FR" b="1" dirty="0" smtClean="0">
              <a:latin typeface="Palatino Linotype" pitchFamily="18" charset="0"/>
            </a:endParaRPr>
          </a:p>
          <a:p>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0898" name="Picture 2" descr="http://lavieeco.com/file/2015/10/euros-et-dollars-2012-06-0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704088"/>
            <a:ext cx="8219256" cy="60616"/>
          </a:xfrm>
        </p:spPr>
        <p:txBody>
          <a:bodyPr>
            <a:normAutofit fontScale="90000"/>
          </a:bodyPr>
          <a:lstStyle/>
          <a:p>
            <a:endParaRPr lang="fr-FR"/>
          </a:p>
        </p:txBody>
      </p:sp>
      <p:sp>
        <p:nvSpPr>
          <p:cNvPr id="3" name="Espace réservé du contenu 2"/>
          <p:cNvSpPr>
            <a:spLocks noGrp="1"/>
          </p:cNvSpPr>
          <p:nvPr>
            <p:ph idx="1"/>
          </p:nvPr>
        </p:nvSpPr>
        <p:spPr>
          <a:xfrm>
            <a:off x="214282" y="857232"/>
            <a:ext cx="8643998" cy="5467368"/>
          </a:xfrm>
        </p:spPr>
        <p:txBody>
          <a:bodyPr>
            <a:normAutofit/>
          </a:bodyPr>
          <a:lstStyle/>
          <a:p>
            <a:pPr algn="just"/>
            <a:endParaRPr lang="fr-FR" sz="2800" b="1" i="1" dirty="0" smtClean="0">
              <a:latin typeface="Palatino Linotype" pitchFamily="18" charset="0"/>
            </a:endParaRPr>
          </a:p>
          <a:p>
            <a:pPr algn="just"/>
            <a:endParaRPr lang="fr-FR" sz="2800" b="1" i="1" dirty="0" smtClean="0">
              <a:latin typeface="Palatino Linotype" pitchFamily="18" charset="0"/>
            </a:endParaRPr>
          </a:p>
          <a:p>
            <a:pPr algn="just"/>
            <a:endParaRPr lang="fr-FR" sz="2800" b="1" i="1" dirty="0" smtClean="0">
              <a:latin typeface="Palatino Linotype" pitchFamily="18" charset="0"/>
            </a:endParaRPr>
          </a:p>
          <a:p>
            <a:pPr algn="just">
              <a:buNone/>
            </a:pPr>
            <a:r>
              <a:rPr lang="fr-FR" sz="2800" b="1" i="1" dirty="0" smtClean="0">
                <a:latin typeface="Palatino Linotype" pitchFamily="18" charset="0"/>
              </a:rPr>
              <a:t>      Bank Al-</a:t>
            </a:r>
            <a:r>
              <a:rPr lang="fr-FR" sz="2800" b="1" i="1" dirty="0" err="1" smtClean="0">
                <a:latin typeface="Palatino Linotype" pitchFamily="18" charset="0"/>
              </a:rPr>
              <a:t>Maghrib</a:t>
            </a:r>
            <a:r>
              <a:rPr lang="fr-FR" sz="2800" b="1" i="1" dirty="0" smtClean="0">
                <a:latin typeface="Palatino Linotype" pitchFamily="18" charset="0"/>
              </a:rPr>
              <a:t> </a:t>
            </a:r>
            <a:r>
              <a:rPr lang="fr-FR" sz="2800" b="1" dirty="0" smtClean="0">
                <a:latin typeface="Palatino Linotype" pitchFamily="18" charset="0"/>
              </a:rPr>
              <a:t>procède ainsi quotidiennement,  de 8h30 à 15h30, à la cotation des cours de change de 16 devises contre le dirham et s’engage dans le cadre du marché de change domestique à les négocier avec les banques marocaines.</a:t>
            </a:r>
          </a:p>
          <a:p>
            <a:pPr algn="just"/>
            <a:endParaRPr lang="fr-FR" sz="2800" b="1" dirty="0" smtClean="0">
              <a:latin typeface="Palatino Linotype" pitchFamily="18" charset="0"/>
            </a:endParaRPr>
          </a:p>
          <a:p>
            <a:pPr algn="just">
              <a:buNone/>
            </a:pPr>
            <a:r>
              <a:rPr lang="fr-FR" sz="2800" b="1" dirty="0" smtClean="0">
                <a:latin typeface="Palatino Linotype" pitchFamily="18" charset="0"/>
              </a:rPr>
              <a:t> </a:t>
            </a:r>
          </a:p>
          <a:p>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9874" name="Picture 2" descr="http://www.leseco.ma/images/stories/1519/BankAl-Maghri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
        <p:nvSpPr>
          <p:cNvPr id="1026" name="AutoShape 2" descr="Résultat de recherche d'images pour &quot;Robert TRIFF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asuse\Desktop\TRIFFIN.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descr="http://lnt.ma/skin/uploads/2012/12/Bank-Al-Maghrib-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0898" name="Picture 2" descr="https://i.ytimg.com/vi/giSN13o8ExI/hqdefaul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51520" y="260648"/>
            <a:ext cx="8435280" cy="6336704"/>
          </a:xfrm>
        </p:spPr>
        <p:txBody>
          <a:bodyPr>
            <a:normAutofit fontScale="25000" lnSpcReduction="20000"/>
          </a:bodyPr>
          <a:lstStyle/>
          <a:p>
            <a:pPr algn="just">
              <a:buNone/>
            </a:pPr>
            <a:r>
              <a:rPr lang="fr-FR" sz="11200" b="1" dirty="0" smtClean="0">
                <a:latin typeface="Palatino Linotype" pitchFamily="18" charset="0"/>
              </a:rPr>
              <a:t>    Ce régime de change, le </a:t>
            </a:r>
            <a:r>
              <a:rPr lang="fr-FR" sz="11200" b="1" i="1" dirty="0" err="1" smtClean="0">
                <a:latin typeface="Palatino Linotype" pitchFamily="18" charset="0"/>
              </a:rPr>
              <a:t>Fixed</a:t>
            </a:r>
            <a:r>
              <a:rPr lang="fr-FR" sz="11200" b="1" i="1" dirty="0" smtClean="0">
                <a:latin typeface="Palatino Linotype" pitchFamily="18" charset="0"/>
              </a:rPr>
              <a:t> and Basket </a:t>
            </a:r>
            <a:r>
              <a:rPr lang="fr-FR" sz="11200" b="1" i="1" dirty="0" err="1" smtClean="0">
                <a:latin typeface="Palatino Linotype" pitchFamily="18" charset="0"/>
              </a:rPr>
              <a:t>peg</a:t>
            </a:r>
            <a:r>
              <a:rPr lang="fr-FR" sz="11200" b="1" dirty="0" smtClean="0">
                <a:latin typeface="Palatino Linotype" pitchFamily="18" charset="0"/>
              </a:rPr>
              <a:t>, se traduit par un ancrage du </a:t>
            </a:r>
            <a:r>
              <a:rPr lang="fr-FR" sz="11200" b="1" i="1" dirty="0" smtClean="0">
                <a:latin typeface="Palatino Linotype" pitchFamily="18" charset="0"/>
              </a:rPr>
              <a:t>Dirham</a:t>
            </a:r>
            <a:r>
              <a:rPr lang="fr-FR" sz="11200" b="1" dirty="0" smtClean="0">
                <a:latin typeface="Palatino Linotype" pitchFamily="18" charset="0"/>
              </a:rPr>
              <a:t> à l’</a:t>
            </a:r>
            <a:r>
              <a:rPr lang="fr-FR" sz="11200" b="1" i="1" dirty="0" smtClean="0">
                <a:latin typeface="Palatino Linotype" pitchFamily="18" charset="0"/>
              </a:rPr>
              <a:t>Euro</a:t>
            </a:r>
            <a:r>
              <a:rPr lang="fr-FR" sz="11200" b="1" dirty="0" smtClean="0">
                <a:latin typeface="Palatino Linotype" pitchFamily="18" charset="0"/>
              </a:rPr>
              <a:t> (majoritairement) et au dollar (minoritairement), prenant en compte le fait que ce sont les deux principales devises mondiales et celles des plus importants partenaires commerciaux du Maroc.  </a:t>
            </a:r>
          </a:p>
          <a:p>
            <a:pPr algn="just">
              <a:buNone/>
            </a:pPr>
            <a:endParaRPr lang="fr-FR" sz="11200" b="1" dirty="0" smtClean="0">
              <a:latin typeface="Palatino Linotype" pitchFamily="18" charset="0"/>
            </a:endParaRPr>
          </a:p>
          <a:p>
            <a:pPr algn="just">
              <a:buNone/>
            </a:pPr>
            <a:r>
              <a:rPr lang="fr-FR" sz="11200" b="1" dirty="0" smtClean="0">
                <a:latin typeface="Palatino Linotype" pitchFamily="18" charset="0"/>
              </a:rPr>
              <a:t>    Ce système a des </a:t>
            </a:r>
            <a:r>
              <a:rPr lang="fr-FR" sz="11200" b="1" i="1" dirty="0" smtClean="0">
                <a:latin typeface="Palatino Linotype" pitchFamily="18" charset="0"/>
              </a:rPr>
              <a:t>qualités </a:t>
            </a:r>
            <a:r>
              <a:rPr lang="fr-FR" sz="11200" b="1" dirty="0" smtClean="0">
                <a:latin typeface="Palatino Linotype" pitchFamily="18" charset="0"/>
              </a:rPr>
              <a:t>:  </a:t>
            </a:r>
          </a:p>
          <a:p>
            <a:pPr algn="just">
              <a:buNone/>
            </a:pPr>
            <a:endParaRPr lang="fr-FR" sz="11200" b="1" dirty="0" smtClean="0">
              <a:latin typeface="Palatino Linotype" pitchFamily="18" charset="0"/>
            </a:endParaRPr>
          </a:p>
          <a:p>
            <a:pPr algn="just">
              <a:buFont typeface="Arial" charset="0"/>
              <a:buChar char="•"/>
            </a:pPr>
            <a:r>
              <a:rPr lang="fr-FR" sz="11200" b="1" dirty="0" smtClean="0">
                <a:latin typeface="Palatino Linotype" pitchFamily="18" charset="0"/>
              </a:rPr>
              <a:t>Il assure </a:t>
            </a:r>
            <a:r>
              <a:rPr lang="fr-FR" sz="11200" b="1" u="sng" dirty="0" smtClean="0">
                <a:latin typeface="Palatino Linotype" pitchFamily="18" charset="0"/>
              </a:rPr>
              <a:t>une stabilité du dirham </a:t>
            </a:r>
            <a:r>
              <a:rPr lang="fr-FR" sz="11200" b="1" dirty="0" smtClean="0">
                <a:latin typeface="Palatino Linotype" pitchFamily="18" charset="0"/>
              </a:rPr>
              <a:t>vis-à-vis de ses principaux partenaires compte tenu de la balance des paiements. Une stabilité du taux de change du </a:t>
            </a:r>
            <a:r>
              <a:rPr lang="fr-FR" sz="11200" b="1" i="1" dirty="0" smtClean="0">
                <a:latin typeface="Palatino Linotype" pitchFamily="18" charset="0"/>
              </a:rPr>
              <a:t>Dirham</a:t>
            </a:r>
            <a:r>
              <a:rPr lang="fr-FR" sz="11200" b="1" dirty="0" smtClean="0">
                <a:latin typeface="Palatino Linotype" pitchFamily="18" charset="0"/>
              </a:rPr>
              <a:t> qui conforte la </a:t>
            </a:r>
            <a:r>
              <a:rPr lang="fr-FR" sz="11200" b="1" u="sng" dirty="0" smtClean="0">
                <a:latin typeface="Palatino Linotype" pitchFamily="18" charset="0"/>
              </a:rPr>
              <a:t>confiance des investisseurs étrangers</a:t>
            </a:r>
            <a:r>
              <a:rPr lang="fr-FR" sz="11200" b="1" dirty="0" smtClean="0">
                <a:latin typeface="Palatino Linotype" pitchFamily="18" charset="0"/>
              </a:rPr>
              <a:t>.  </a:t>
            </a:r>
          </a:p>
          <a:p>
            <a:pPr algn="just">
              <a:buFont typeface="Arial" charset="0"/>
              <a:buChar char="•"/>
            </a:pPr>
            <a:r>
              <a:rPr lang="fr-FR" sz="11200" b="1" dirty="0" smtClean="0">
                <a:latin typeface="Palatino Linotype" pitchFamily="18" charset="0"/>
              </a:rPr>
              <a:t>Il confère une meilleure </a:t>
            </a:r>
            <a:r>
              <a:rPr lang="fr-FR" sz="11200" b="1" u="sng" dirty="0" smtClean="0">
                <a:latin typeface="Palatino Linotype" pitchFamily="18" charset="0"/>
              </a:rPr>
              <a:t>crédibilité de la politique monétaire </a:t>
            </a:r>
            <a:r>
              <a:rPr lang="fr-FR" sz="11200" b="1" dirty="0" smtClean="0">
                <a:latin typeface="Palatino Linotype" pitchFamily="18" charset="0"/>
              </a:rPr>
              <a:t>et permet de </a:t>
            </a:r>
            <a:r>
              <a:rPr lang="fr-FR" sz="11200" b="1" u="sng" dirty="0" smtClean="0">
                <a:latin typeface="Palatino Linotype" pitchFamily="18" charset="0"/>
              </a:rPr>
              <a:t>réduire l’inflation. </a:t>
            </a:r>
            <a:r>
              <a:rPr lang="fr-FR" sz="11200" b="1" dirty="0" smtClean="0">
                <a:latin typeface="Palatino Linotype" pitchFamily="18" charset="0"/>
              </a:rPr>
              <a:t> </a:t>
            </a:r>
          </a:p>
          <a:p>
            <a:pPr algn="just">
              <a:buFont typeface="Arial" charset="0"/>
              <a:buChar char="•"/>
            </a:pPr>
            <a:endParaRPr lang="fr-FR" sz="9600" b="1" dirty="0" smtClean="0"/>
          </a:p>
          <a:p>
            <a:pPr algn="just">
              <a:buNone/>
            </a:pPr>
            <a:r>
              <a:rPr lang="fr-FR" sz="9600" b="1" dirty="0" smtClean="0"/>
              <a:t> </a:t>
            </a:r>
          </a:p>
          <a:p>
            <a:pPr algn="just">
              <a:buNone/>
            </a:pPr>
            <a:endParaRPr lang="fr-FR" sz="9600" b="1" dirty="0" smtClean="0"/>
          </a:p>
          <a:p>
            <a:pPr algn="just">
              <a:buNone/>
            </a:pPr>
            <a:r>
              <a:rPr lang="fr-FR" sz="9600" b="1" dirty="0" smtClean="0"/>
              <a:t> </a:t>
            </a:r>
            <a:endParaRPr lang="fr-FR" sz="96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704088"/>
            <a:ext cx="8363272" cy="348648"/>
          </a:xfrm>
        </p:spPr>
        <p:txBody>
          <a:bodyPr>
            <a:normAutofit fontScale="90000"/>
          </a:bodyPr>
          <a:lstStyle/>
          <a:p>
            <a:endParaRPr lang="fr-FR" dirty="0"/>
          </a:p>
        </p:txBody>
      </p:sp>
      <p:sp>
        <p:nvSpPr>
          <p:cNvPr id="3" name="Espace réservé du contenu 2"/>
          <p:cNvSpPr>
            <a:spLocks noGrp="1"/>
          </p:cNvSpPr>
          <p:nvPr>
            <p:ph idx="1"/>
          </p:nvPr>
        </p:nvSpPr>
        <p:spPr>
          <a:xfrm>
            <a:off x="323528" y="836712"/>
            <a:ext cx="8363272" cy="5487888"/>
          </a:xfrm>
        </p:spPr>
        <p:txBody>
          <a:bodyPr/>
          <a:lstStyle/>
          <a:p>
            <a:pPr algn="just">
              <a:buNone/>
            </a:pPr>
            <a:r>
              <a:rPr lang="fr-FR" b="1" dirty="0" smtClean="0">
                <a:latin typeface="Palatino Linotype" pitchFamily="18" charset="0"/>
              </a:rPr>
              <a:t>   Ce régime de change a également  quelques inconvénients :</a:t>
            </a:r>
          </a:p>
          <a:p>
            <a:pPr algn="just">
              <a:buNone/>
            </a:pPr>
            <a:endParaRPr lang="fr-FR" b="1" dirty="0" smtClean="0">
              <a:latin typeface="Palatino Linotype" pitchFamily="18" charset="0"/>
            </a:endParaRPr>
          </a:p>
          <a:p>
            <a:pPr algn="just">
              <a:buNone/>
            </a:pPr>
            <a:r>
              <a:rPr lang="fr-FR" b="1" dirty="0" smtClean="0">
                <a:latin typeface="Palatino Linotype" pitchFamily="18" charset="0"/>
              </a:rPr>
              <a:t>    - Il limite dans une certaine mesure l’indépendance monétaire du pays ;  </a:t>
            </a:r>
          </a:p>
          <a:p>
            <a:pPr algn="just">
              <a:buNone/>
            </a:pPr>
            <a:endParaRPr lang="fr-FR" b="1" dirty="0" smtClean="0">
              <a:latin typeface="Palatino Linotype" pitchFamily="18" charset="0"/>
            </a:endParaRPr>
          </a:p>
          <a:p>
            <a:pPr algn="just">
              <a:buNone/>
            </a:pPr>
            <a:r>
              <a:rPr lang="fr-FR" b="1" dirty="0" smtClean="0">
                <a:latin typeface="Palatino Linotype" pitchFamily="18" charset="0"/>
              </a:rPr>
              <a:t>    - Il se traduit par une appréciation du </a:t>
            </a:r>
            <a:r>
              <a:rPr lang="fr-FR" b="1" i="1" dirty="0" smtClean="0">
                <a:latin typeface="Palatino Linotype" pitchFamily="18" charset="0"/>
              </a:rPr>
              <a:t>Dirham</a:t>
            </a:r>
            <a:r>
              <a:rPr lang="fr-FR" b="1" dirty="0" smtClean="0">
                <a:latin typeface="Palatino Linotype" pitchFamily="18" charset="0"/>
              </a:rPr>
              <a:t> par rapport à celle de pays concurrents, tels que la Tunisie et l’Egypte.   </a:t>
            </a:r>
            <a:endParaRPr lang="fr-FR" b="1" dirty="0">
              <a:latin typeface="Palatino Linotype"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8686800" cy="6126163"/>
          </a:xfrm>
        </p:spPr>
        <p:txBody>
          <a:bodyPr>
            <a:noAutofit/>
          </a:bodyPr>
          <a:lstStyle/>
          <a:p>
            <a:pPr algn="just">
              <a:buNone/>
            </a:pPr>
            <a:r>
              <a:rPr lang="fr-FR" sz="2800" dirty="0" smtClean="0"/>
              <a:t>         </a:t>
            </a:r>
            <a:r>
              <a:rPr lang="fr-FR" sz="2800" dirty="0" smtClean="0">
                <a:latin typeface="Palatino Linotype" pitchFamily="18" charset="0"/>
              </a:rPr>
              <a:t>Un </a:t>
            </a:r>
            <a:r>
              <a:rPr lang="fr-FR" sz="2800" dirty="0" smtClean="0">
                <a:latin typeface="Palatino Linotype" pitchFamily="18" charset="0"/>
              </a:rPr>
              <a:t>changement significatif est intervenue récemment. Le Ministre de l’Economie et des Finances, a décidé d’adopter l’application d’</a:t>
            </a:r>
            <a:r>
              <a:rPr lang="fr-FR" sz="2800" b="1" dirty="0" smtClean="0">
                <a:latin typeface="Palatino Linotype" pitchFamily="18" charset="0"/>
              </a:rPr>
              <a:t>un nouveau régime de change </a:t>
            </a:r>
            <a:r>
              <a:rPr lang="fr-FR" sz="2800" dirty="0" smtClean="0">
                <a:latin typeface="Palatino Linotype" pitchFamily="18" charset="0"/>
              </a:rPr>
              <a:t>à partir du lundi 15 janvier. </a:t>
            </a:r>
          </a:p>
          <a:p>
            <a:pPr algn="just">
              <a:buNone/>
            </a:pPr>
            <a:r>
              <a:rPr lang="fr-FR" sz="2800" dirty="0" smtClean="0">
                <a:latin typeface="Palatino Linotype" pitchFamily="18" charset="0"/>
              </a:rPr>
              <a:t>       </a:t>
            </a:r>
            <a:r>
              <a:rPr lang="fr-FR" sz="2800" b="1" dirty="0" smtClean="0">
                <a:latin typeface="Palatino Linotype" pitchFamily="18" charset="0"/>
              </a:rPr>
              <a:t>Qu’est ce qui va changer ? </a:t>
            </a:r>
          </a:p>
          <a:p>
            <a:pPr algn="just">
              <a:buNone/>
            </a:pPr>
            <a:r>
              <a:rPr lang="fr-FR" sz="2800" dirty="0" smtClean="0">
                <a:latin typeface="Palatino Linotype" pitchFamily="18" charset="0"/>
              </a:rPr>
              <a:t>       La parité du dirham sera désormais déterminée à l’intérieur d’</a:t>
            </a:r>
            <a:r>
              <a:rPr lang="fr-FR" sz="2800" b="1" dirty="0" smtClean="0">
                <a:latin typeface="Palatino Linotype" pitchFamily="18" charset="0"/>
              </a:rPr>
              <a:t>une bande de fluctuation de </a:t>
            </a:r>
            <a:r>
              <a:rPr lang="fr-FR" sz="2800" b="1" dirty="0" smtClean="0">
                <a:latin typeface="Palatino Linotype" pitchFamily="18" charset="0"/>
              </a:rPr>
              <a:t>± 2,5 </a:t>
            </a:r>
            <a:r>
              <a:rPr lang="fr-FR" sz="2800" b="1" dirty="0" smtClean="0">
                <a:latin typeface="Palatino Linotype" pitchFamily="18" charset="0"/>
              </a:rPr>
              <a:t>% contre </a:t>
            </a:r>
            <a:r>
              <a:rPr lang="fr-FR" sz="2800" b="1" dirty="0" smtClean="0">
                <a:latin typeface="Palatino Linotype" pitchFamily="18" charset="0"/>
              </a:rPr>
              <a:t>± 0,3 </a:t>
            </a:r>
            <a:r>
              <a:rPr lang="fr-FR" sz="2800" b="1" dirty="0" smtClean="0">
                <a:latin typeface="Palatino Linotype" pitchFamily="18" charset="0"/>
              </a:rPr>
              <a:t>% par rapport à un cours central fixé par Bank Al-</a:t>
            </a:r>
            <a:r>
              <a:rPr lang="fr-FR" sz="2800" b="1" dirty="0" err="1" smtClean="0">
                <a:latin typeface="Palatino Linotype" pitchFamily="18" charset="0"/>
              </a:rPr>
              <a:t>Maghrib</a:t>
            </a:r>
            <a:r>
              <a:rPr lang="fr-FR" sz="2800" b="1" dirty="0" smtClean="0">
                <a:latin typeface="Palatino Linotype" pitchFamily="18" charset="0"/>
              </a:rPr>
              <a:t> sur la base d’un panier de devises composé de </a:t>
            </a:r>
            <a:r>
              <a:rPr lang="fr-FR" sz="2800" b="1" i="1" dirty="0" smtClean="0">
                <a:latin typeface="Palatino Linotype" pitchFamily="18" charset="0"/>
              </a:rPr>
              <a:t>l’euro </a:t>
            </a:r>
            <a:r>
              <a:rPr lang="fr-FR" sz="2800" b="1" dirty="0" smtClean="0">
                <a:latin typeface="Palatino Linotype" pitchFamily="18" charset="0"/>
              </a:rPr>
              <a:t>(EUR) et du </a:t>
            </a:r>
            <a:r>
              <a:rPr lang="fr-FR" sz="2800" b="1" i="1" dirty="0" smtClean="0">
                <a:latin typeface="Palatino Linotype" pitchFamily="18" charset="0"/>
              </a:rPr>
              <a:t>dollar</a:t>
            </a:r>
            <a:r>
              <a:rPr lang="fr-FR" sz="2800" b="1" dirty="0" smtClean="0">
                <a:latin typeface="Palatino Linotype" pitchFamily="18" charset="0"/>
              </a:rPr>
              <a:t> américain (USD) à hauteur respectivement de 60 % et 40 </a:t>
            </a:r>
            <a:r>
              <a:rPr lang="fr-FR" sz="2800" b="1" dirty="0" smtClean="0">
                <a:latin typeface="Palatino Linotype" pitchFamily="18" charset="0"/>
              </a:rPr>
              <a:t>%</a:t>
            </a:r>
            <a:r>
              <a:rPr lang="fr-FR" sz="2800" dirty="0" smtClean="0">
                <a:latin typeface="Palatino Linotype" pitchFamily="18" charset="0"/>
              </a:rPr>
              <a:t>. </a:t>
            </a:r>
          </a:p>
          <a:p>
            <a:pPr algn="just">
              <a:buNone/>
            </a:pPr>
            <a:r>
              <a:rPr lang="fr-FR" sz="2800" dirty="0" smtClean="0">
                <a:latin typeface="Palatino Linotype" pitchFamily="18" charset="0"/>
              </a:rPr>
              <a:t> </a:t>
            </a:r>
            <a:r>
              <a:rPr lang="fr-FR" sz="2800" dirty="0" smtClean="0">
                <a:latin typeface="Palatino Linotype" pitchFamily="18" charset="0"/>
              </a:rPr>
              <a:t>      </a:t>
            </a:r>
            <a:r>
              <a:rPr lang="fr-FR" sz="2800" dirty="0" smtClean="0">
                <a:latin typeface="Palatino Linotype" pitchFamily="18" charset="0"/>
              </a:rPr>
              <a:t>Cette marge de fluctuation a été </a:t>
            </a:r>
            <a:r>
              <a:rPr lang="fr-FR" sz="2800" dirty="0" smtClean="0">
                <a:latin typeface="Palatino Linotype" pitchFamily="18" charset="0"/>
              </a:rPr>
              <a:t>élargie à pa</a:t>
            </a:r>
            <a:r>
              <a:rPr lang="fr-FR" sz="2800" dirty="0" smtClean="0">
                <a:latin typeface="Palatino Linotype" pitchFamily="18" charset="0"/>
              </a:rPr>
              <a:t>rtir du 9 mars 2020 de </a:t>
            </a:r>
            <a:r>
              <a:rPr lang="fr-FR" sz="2800" b="1" dirty="0" smtClean="0">
                <a:latin typeface="Palatino Linotype" pitchFamily="18" charset="0"/>
              </a:rPr>
              <a:t>± 2,5 à ± 5%. </a:t>
            </a:r>
            <a:endParaRPr lang="fr-FR" sz="2800" dirty="0" smtClean="0">
              <a:latin typeface="Palatino Linotype" pitchFamily="18" charset="0"/>
            </a:endParaRPr>
          </a:p>
          <a:p>
            <a:pPr>
              <a:buNone/>
            </a:pPr>
            <a:endParaRPr lang="fr-FR" sz="2400" dirty="0">
              <a:latin typeface="Palatino Linotype"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8686800" cy="6572272"/>
          </a:xfrm>
        </p:spPr>
        <p:txBody>
          <a:bodyPr>
            <a:normAutofit fontScale="77500" lnSpcReduction="20000"/>
          </a:bodyPr>
          <a:lstStyle/>
          <a:p>
            <a:pPr algn="just"/>
            <a:endParaRPr lang="fr-FR" dirty="0" smtClean="0">
              <a:latin typeface="Palatino Linotype" pitchFamily="18" charset="0"/>
            </a:endParaRPr>
          </a:p>
          <a:p>
            <a:pPr algn="just">
              <a:buNone/>
            </a:pPr>
            <a:r>
              <a:rPr lang="fr-FR" b="1" dirty="0" smtClean="0">
                <a:latin typeface="Palatino Linotype" pitchFamily="18" charset="0"/>
              </a:rPr>
              <a:t>           </a:t>
            </a:r>
            <a:r>
              <a:rPr lang="fr-FR" dirty="0" smtClean="0">
                <a:latin typeface="Palatino Linotype" pitchFamily="18" charset="0"/>
              </a:rPr>
              <a:t>Il faut préciser qu’</a:t>
            </a:r>
            <a:r>
              <a:rPr lang="fr-FR" b="1" dirty="0" smtClean="0">
                <a:latin typeface="Palatino Linotype" pitchFamily="18" charset="0"/>
              </a:rPr>
              <a:t>il ne s’agit pas d’une libéralisation systématique du taux de change, </a:t>
            </a:r>
            <a:r>
              <a:rPr lang="fr-FR" dirty="0" smtClean="0">
                <a:latin typeface="Palatino Linotype" pitchFamily="18" charset="0"/>
              </a:rPr>
              <a:t>mais toujours </a:t>
            </a:r>
            <a:r>
              <a:rPr lang="fr-FR" b="1" dirty="0" smtClean="0">
                <a:latin typeface="Palatino Linotype" pitchFamily="18" charset="0"/>
              </a:rPr>
              <a:t>d’un régime de flottement administré</a:t>
            </a:r>
            <a:r>
              <a:rPr lang="fr-FR" dirty="0" smtClean="0">
                <a:latin typeface="Palatino Linotype" pitchFamily="18" charset="0"/>
              </a:rPr>
              <a:t>. </a:t>
            </a:r>
          </a:p>
          <a:p>
            <a:pPr algn="just">
              <a:buNone/>
            </a:pPr>
            <a:r>
              <a:rPr lang="fr-FR" b="1" dirty="0" smtClean="0">
                <a:latin typeface="Palatino Linotype" pitchFamily="18" charset="0"/>
              </a:rPr>
              <a:t>          </a:t>
            </a:r>
            <a:r>
              <a:rPr lang="fr-FR" dirty="0" smtClean="0">
                <a:latin typeface="Palatino Linotype" pitchFamily="18" charset="0"/>
              </a:rPr>
              <a:t>Si les nouvelles marges de fluctuation se traduisent par une dépréciation du dirham, celle-ci devrait profiter au </a:t>
            </a:r>
            <a:r>
              <a:rPr lang="fr-FR" b="1" dirty="0" smtClean="0">
                <a:latin typeface="Palatino Linotype" pitchFamily="18" charset="0"/>
              </a:rPr>
              <a:t>tourisme</a:t>
            </a:r>
            <a:r>
              <a:rPr lang="fr-FR" dirty="0" smtClean="0">
                <a:latin typeface="Palatino Linotype" pitchFamily="18" charset="0"/>
              </a:rPr>
              <a:t> car la destination Maroc deviendra plus abordable ; et aux </a:t>
            </a:r>
            <a:r>
              <a:rPr lang="fr-FR" b="1" dirty="0" smtClean="0">
                <a:latin typeface="Palatino Linotype" pitchFamily="18" charset="0"/>
              </a:rPr>
              <a:t>exportations</a:t>
            </a:r>
            <a:r>
              <a:rPr lang="fr-FR" dirty="0" smtClean="0">
                <a:latin typeface="Palatino Linotype" pitchFamily="18" charset="0"/>
              </a:rPr>
              <a:t> puisque les prix des produits locaux (Automobiles, phosphates et dérivés, textile et cuir, agriculture et agro-alimentaire…) seront moins chers. </a:t>
            </a:r>
          </a:p>
          <a:p>
            <a:pPr algn="just">
              <a:buNone/>
            </a:pPr>
            <a:r>
              <a:rPr lang="fr-FR" dirty="0" smtClean="0">
                <a:latin typeface="Palatino Linotype" pitchFamily="18" charset="0"/>
              </a:rPr>
              <a:t>          Il en est de même pour les </a:t>
            </a:r>
            <a:r>
              <a:rPr lang="fr-FR" b="1" dirty="0" smtClean="0">
                <a:latin typeface="Palatino Linotype" pitchFamily="18" charset="0"/>
              </a:rPr>
              <a:t>Marocains résidant à l’étranger </a:t>
            </a:r>
            <a:r>
              <a:rPr lang="fr-FR" dirty="0" smtClean="0">
                <a:latin typeface="Palatino Linotype" pitchFamily="18" charset="0"/>
              </a:rPr>
              <a:t>puisque la valeur du dirham va baisser, ce qui va indirectement profiter  à l’économie ; le transfert des devises représentant 7% du PIB national.</a:t>
            </a:r>
          </a:p>
          <a:p>
            <a:pPr algn="just">
              <a:buNone/>
            </a:pPr>
            <a:r>
              <a:rPr lang="fr-FR" dirty="0" smtClean="0">
                <a:latin typeface="Palatino Linotype" pitchFamily="18" charset="0"/>
              </a:rPr>
              <a:t>          D’un autre côté, la dépréciation, même légère, pourrait se traduire par </a:t>
            </a:r>
            <a:r>
              <a:rPr lang="fr-FR" b="1" dirty="0" smtClean="0">
                <a:latin typeface="Palatino Linotype" pitchFamily="18" charset="0"/>
              </a:rPr>
              <a:t>un  renchérissement de la facture des importations </a:t>
            </a:r>
            <a:r>
              <a:rPr lang="fr-FR" dirty="0" smtClean="0">
                <a:latin typeface="Palatino Linotype" pitchFamily="18" charset="0"/>
              </a:rPr>
              <a:t>(biens d’équipement, produits énergétiques, …)</a:t>
            </a:r>
            <a:r>
              <a:rPr lang="fr-FR" b="1" dirty="0" smtClean="0">
                <a:latin typeface="Palatino Linotype" pitchFamily="18" charset="0"/>
              </a:rPr>
              <a:t> </a:t>
            </a:r>
            <a:r>
              <a:rPr lang="fr-FR" dirty="0" smtClean="0">
                <a:latin typeface="Palatino Linotype" pitchFamily="18" charset="0"/>
              </a:rPr>
              <a:t>qui sera naturellement répercuté sur le </a:t>
            </a:r>
            <a:r>
              <a:rPr lang="fr-FR" b="1" dirty="0" smtClean="0">
                <a:latin typeface="Palatino Linotype" pitchFamily="18" charset="0"/>
              </a:rPr>
              <a:t>consommateur</a:t>
            </a:r>
            <a:r>
              <a:rPr lang="fr-FR" dirty="0" smtClean="0">
                <a:latin typeface="Palatino Linotype" pitchFamily="18" charset="0"/>
              </a:rPr>
              <a:t> final. </a:t>
            </a:r>
          </a:p>
          <a:p>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772816"/>
            <a:ext cx="8640960" cy="2736304"/>
          </a:xfrm>
        </p:spPr>
        <p:txBody>
          <a:bodyPr>
            <a:noAutofit/>
          </a:bodyPr>
          <a:lstStyle/>
          <a:p>
            <a:pPr algn="ctr"/>
            <a:r>
              <a:rPr lang="fr-FR" sz="4000" b="1" dirty="0" smtClean="0">
                <a:latin typeface="Palatino Linotype" pitchFamily="18" charset="0"/>
              </a:rPr>
              <a:t>Pourquoi le </a:t>
            </a:r>
            <a:r>
              <a:rPr lang="fr-FR" sz="4000" b="1" i="1" dirty="0" smtClean="0">
                <a:latin typeface="Palatino Linotype" pitchFamily="18" charset="0"/>
              </a:rPr>
              <a:t>Dirham </a:t>
            </a:r>
            <a:r>
              <a:rPr lang="fr-FR" sz="4000" b="1" dirty="0" smtClean="0">
                <a:latin typeface="Palatino Linotype" pitchFamily="18" charset="0"/>
              </a:rPr>
              <a:t/>
            </a:r>
            <a:br>
              <a:rPr lang="fr-FR" sz="4000" b="1" dirty="0" smtClean="0">
                <a:latin typeface="Palatino Linotype" pitchFamily="18" charset="0"/>
              </a:rPr>
            </a:br>
            <a:r>
              <a:rPr lang="fr-FR" sz="4000" b="1" dirty="0" smtClean="0">
                <a:latin typeface="Palatino Linotype" pitchFamily="18" charset="0"/>
              </a:rPr>
              <a:t>n’est-il pas encore une monnaie </a:t>
            </a:r>
            <a:br>
              <a:rPr lang="fr-FR" sz="4000" b="1" dirty="0" smtClean="0">
                <a:latin typeface="Palatino Linotype" pitchFamily="18" charset="0"/>
              </a:rPr>
            </a:br>
            <a:r>
              <a:rPr lang="fr-FR" sz="4000" b="1" dirty="0" smtClean="0">
                <a:latin typeface="Palatino Linotype" pitchFamily="18" charset="0"/>
              </a:rPr>
              <a:t>totalement convertible ? </a:t>
            </a:r>
            <a:endParaRPr lang="fr-FR" sz="4000" b="1" dirty="0">
              <a:latin typeface="Palatino Linotype" pitchFamily="18" charset="0"/>
            </a:endParaRPr>
          </a:p>
        </p:txBody>
      </p:sp>
      <p:sp>
        <p:nvSpPr>
          <p:cNvPr id="3" name="Espace réservé du contenu 2"/>
          <p:cNvSpPr>
            <a:spLocks noGrp="1"/>
          </p:cNvSpPr>
          <p:nvPr>
            <p:ph idx="1"/>
          </p:nvPr>
        </p:nvSpPr>
        <p:spPr>
          <a:xfrm>
            <a:off x="323528" y="548680"/>
            <a:ext cx="8363272" cy="864096"/>
          </a:xfrm>
        </p:spPr>
        <p:txBody>
          <a:bodyPr>
            <a:normAutofit/>
          </a:bodyPr>
          <a:lstStyle/>
          <a:p>
            <a:endParaRPr lang="fr-FR" dirty="0" smtClean="0"/>
          </a:p>
          <a:p>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1214422"/>
          </a:xfrm>
        </p:spPr>
        <p:txBody>
          <a:bodyPr>
            <a:noAutofit/>
          </a:bodyPr>
          <a:lstStyle/>
          <a:p>
            <a:r>
              <a:rPr lang="fr-FR" sz="3600" b="1" dirty="0" smtClean="0">
                <a:latin typeface="Palatino Linotype" pitchFamily="18" charset="0"/>
              </a:rPr>
              <a:t>Qu’est ce qu’une monnaie convertible ? </a:t>
            </a:r>
            <a:endParaRPr lang="fr-FR" sz="3600" b="1" dirty="0">
              <a:latin typeface="Palatino Linotype" pitchFamily="18" charset="0"/>
            </a:endParaRPr>
          </a:p>
        </p:txBody>
      </p:sp>
      <p:sp>
        <p:nvSpPr>
          <p:cNvPr id="3" name="Espace réservé du contenu 2"/>
          <p:cNvSpPr>
            <a:spLocks noGrp="1"/>
          </p:cNvSpPr>
          <p:nvPr>
            <p:ph idx="1"/>
          </p:nvPr>
        </p:nvSpPr>
        <p:spPr>
          <a:xfrm>
            <a:off x="0" y="785794"/>
            <a:ext cx="8929718" cy="6072206"/>
          </a:xfrm>
        </p:spPr>
        <p:txBody>
          <a:bodyPr>
            <a:normAutofit fontScale="25000" lnSpcReduction="20000"/>
          </a:bodyPr>
          <a:lstStyle/>
          <a:p>
            <a:pPr algn="just">
              <a:buNone/>
            </a:pPr>
            <a:endParaRPr lang="fr-FR" sz="11200" dirty="0" smtClean="0">
              <a:latin typeface="Palatino Linotype" pitchFamily="18" charset="0"/>
            </a:endParaRPr>
          </a:p>
          <a:p>
            <a:pPr algn="just"/>
            <a:r>
              <a:rPr lang="fr-FR" sz="12800" b="1" dirty="0" smtClean="0">
                <a:latin typeface="Palatino Linotype" pitchFamily="18" charset="0"/>
              </a:rPr>
              <a:t>La convertibilité implique la liberté, pour tout détenteur d'une monnaie nationale, résident ou non, de la convertir en n'importe quelle devise étrangère dans la quantité qu'il souhaite, où et quand il le souhaite, sans être soumis à aucune réglementation de change.</a:t>
            </a:r>
          </a:p>
          <a:p>
            <a:pPr algn="just"/>
            <a:r>
              <a:rPr lang="fr-FR" sz="12800" b="1" dirty="0" smtClean="0">
                <a:latin typeface="Palatino Linotype" pitchFamily="18" charset="0"/>
              </a:rPr>
              <a:t>Une monnaie peut être partiellement convertible, et il existe plusieurs formes de convertibilité partielle ou limitée, notamment la convertibilité au titre des transactions courantes, la convertibilité aux fins des mouvements de capitaux, la convertibilité interne et la convertibilité externe.</a:t>
            </a:r>
          </a:p>
          <a:p>
            <a:pPr algn="just"/>
            <a:endParaRPr lang="fr-FR" sz="12800" dirty="0" smtClean="0"/>
          </a:p>
          <a:p>
            <a:pPr algn="just"/>
            <a:r>
              <a:rPr lang="fr-FR" sz="12800" dirty="0" smtClean="0"/>
              <a:t>.</a:t>
            </a:r>
            <a:r>
              <a:rPr lang="fr-FR" dirty="0" smtClean="0"/>
              <a:t/>
            </a:r>
            <a:br>
              <a:rPr lang="fr-FR" dirty="0" smtClean="0"/>
            </a:b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428652"/>
            <a:ext cx="9144000" cy="7286652"/>
          </a:xfrm>
        </p:spPr>
        <p:txBody>
          <a:bodyPr>
            <a:normAutofit fontScale="85000" lnSpcReduction="20000"/>
          </a:bodyPr>
          <a:lstStyle/>
          <a:p>
            <a:endParaRPr lang="fr-FR" sz="2800" dirty="0" smtClean="0">
              <a:latin typeface="Palatino Linotype" pitchFamily="18" charset="0"/>
            </a:endParaRPr>
          </a:p>
          <a:p>
            <a:pPr algn="just">
              <a:buNone/>
            </a:pPr>
            <a:r>
              <a:rPr lang="fr-FR" sz="3300" dirty="0" smtClean="0">
                <a:latin typeface="Palatino Linotype" pitchFamily="18" charset="0"/>
              </a:rPr>
              <a:t>    </a:t>
            </a:r>
            <a:r>
              <a:rPr lang="fr-FR" sz="3300" b="1" dirty="0" smtClean="0">
                <a:latin typeface="Palatino Linotype" pitchFamily="18" charset="0"/>
              </a:rPr>
              <a:t>La </a:t>
            </a:r>
            <a:r>
              <a:rPr lang="fr-FR" sz="3300" b="1" u="sng" dirty="0" smtClean="0">
                <a:latin typeface="Palatino Linotype" pitchFamily="18" charset="0"/>
              </a:rPr>
              <a:t>convertibilité au titre des transactions courantes </a:t>
            </a:r>
            <a:r>
              <a:rPr lang="fr-FR" sz="3300" b="1" dirty="0" smtClean="0">
                <a:latin typeface="Palatino Linotype" pitchFamily="18" charset="0"/>
              </a:rPr>
              <a:t>s’entend du droit de convertir des encaisses monétaires en devises pour effectuer des paiements afférents à des transactions en biens et services.</a:t>
            </a:r>
          </a:p>
          <a:p>
            <a:pPr algn="just"/>
            <a:endParaRPr lang="fr-FR" sz="3300" b="1" dirty="0" smtClean="0">
              <a:latin typeface="Palatino Linotype" pitchFamily="18" charset="0"/>
            </a:endParaRPr>
          </a:p>
          <a:p>
            <a:pPr algn="just"/>
            <a:r>
              <a:rPr lang="fr-FR" sz="3300" b="1" dirty="0" smtClean="0">
                <a:latin typeface="Palatino Linotype" pitchFamily="18" charset="0"/>
              </a:rPr>
              <a:t>La </a:t>
            </a:r>
            <a:r>
              <a:rPr lang="fr-FR" sz="3300" b="1" u="sng" dirty="0" smtClean="0">
                <a:latin typeface="Palatino Linotype" pitchFamily="18" charset="0"/>
              </a:rPr>
              <a:t>convertibilité aux fins des mouvements de capitaux </a:t>
            </a:r>
            <a:r>
              <a:rPr lang="fr-FR" sz="3300" b="1" dirty="0" smtClean="0">
                <a:latin typeface="Palatino Linotype" pitchFamily="18" charset="0"/>
              </a:rPr>
              <a:t>s’entend du droit qu’ont les détenteurs d’une monnaie de convertir leurs encaisses en devises pour régler des transactions en capital.</a:t>
            </a:r>
          </a:p>
          <a:p>
            <a:pPr algn="just"/>
            <a:endParaRPr lang="fr-FR" sz="3300" b="1" dirty="0" smtClean="0">
              <a:latin typeface="Palatino Linotype" pitchFamily="18" charset="0"/>
            </a:endParaRPr>
          </a:p>
          <a:p>
            <a:pPr algn="just"/>
            <a:r>
              <a:rPr lang="fr-FR" sz="3300" b="1" dirty="0" smtClean="0">
                <a:latin typeface="Palatino Linotype" pitchFamily="18" charset="0"/>
              </a:rPr>
              <a:t>La </a:t>
            </a:r>
            <a:r>
              <a:rPr lang="fr-FR" sz="3300" b="1" u="sng" dirty="0" smtClean="0">
                <a:latin typeface="Palatino Linotype" pitchFamily="18" charset="0"/>
              </a:rPr>
              <a:t>convertibilité externe </a:t>
            </a:r>
            <a:r>
              <a:rPr lang="fr-FR" sz="3300" b="1" dirty="0" smtClean="0">
                <a:latin typeface="Palatino Linotype" pitchFamily="18" charset="0"/>
              </a:rPr>
              <a:t>s’entend généralement du droit conféré aux détenteurs étrangers d’une monnaie (non-résidents) de convertir leurs encaisses en devises.</a:t>
            </a:r>
          </a:p>
          <a:p>
            <a:pPr algn="just"/>
            <a:endParaRPr lang="fr-FR" sz="3300" b="1" dirty="0" smtClean="0">
              <a:latin typeface="Palatino Linotype" pitchFamily="18" charset="0"/>
            </a:endParaRPr>
          </a:p>
          <a:p>
            <a:pPr algn="just"/>
            <a:r>
              <a:rPr lang="fr-FR" sz="3300" b="1" dirty="0" smtClean="0">
                <a:latin typeface="Palatino Linotype" pitchFamily="18" charset="0"/>
              </a:rPr>
              <a:t>La </a:t>
            </a:r>
            <a:r>
              <a:rPr lang="fr-FR" sz="3300" b="1" u="sng" dirty="0" smtClean="0">
                <a:latin typeface="Palatino Linotype" pitchFamily="18" charset="0"/>
              </a:rPr>
              <a:t>convertibilité interne </a:t>
            </a:r>
            <a:r>
              <a:rPr lang="fr-FR" sz="3300" b="1" dirty="0" smtClean="0">
                <a:latin typeface="Palatino Linotype" pitchFamily="18" charset="0"/>
              </a:rPr>
              <a:t>s’entend en général du droit conféré aux détenteurs intérieurs (résidents) d’une monnaie de convertir leurs encaisses en devises.</a:t>
            </a:r>
            <a:endParaRPr lang="fr-FR" sz="3300" b="1" dirty="0">
              <a:latin typeface="Palatino Linotype"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www.financenews.press.ma/site/images/stories/770/Dirham_Euro_Dolla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929718" cy="857232"/>
          </a:xfrm>
        </p:spPr>
        <p:txBody>
          <a:bodyPr>
            <a:noAutofit/>
          </a:bodyPr>
          <a:lstStyle/>
          <a:p>
            <a:pPr algn="ctr"/>
            <a:r>
              <a:rPr lang="fr-FR" sz="3600" b="1" dirty="0" smtClean="0">
                <a:latin typeface="Palatino Linotype" pitchFamily="18" charset="0"/>
              </a:rPr>
              <a:t>Le </a:t>
            </a:r>
            <a:r>
              <a:rPr lang="fr-FR" sz="3600" b="1" i="1" dirty="0" smtClean="0">
                <a:latin typeface="Palatino Linotype" pitchFamily="18" charset="0"/>
              </a:rPr>
              <a:t>paradoxe de </a:t>
            </a:r>
            <a:r>
              <a:rPr lang="fr-FR" sz="3600" b="1" i="1" dirty="0" err="1" smtClean="0">
                <a:latin typeface="Palatino Linotype" pitchFamily="18" charset="0"/>
              </a:rPr>
              <a:t>Triffin</a:t>
            </a:r>
            <a:endParaRPr lang="fr-FR" sz="3600" i="1" dirty="0">
              <a:latin typeface="Palatino Linotype" pitchFamily="18" charset="0"/>
            </a:endParaRPr>
          </a:p>
        </p:txBody>
      </p:sp>
      <p:sp>
        <p:nvSpPr>
          <p:cNvPr id="3" name="Espace réservé du contenu 2"/>
          <p:cNvSpPr>
            <a:spLocks noGrp="1"/>
          </p:cNvSpPr>
          <p:nvPr>
            <p:ph idx="1"/>
          </p:nvPr>
        </p:nvSpPr>
        <p:spPr>
          <a:xfrm>
            <a:off x="0" y="785794"/>
            <a:ext cx="8964488" cy="6072206"/>
          </a:xfrm>
        </p:spPr>
        <p:txBody>
          <a:bodyPr>
            <a:noAutofit/>
          </a:bodyPr>
          <a:lstStyle/>
          <a:p>
            <a:pPr algn="just">
              <a:buNone/>
            </a:pPr>
            <a:r>
              <a:rPr lang="fr-FR" sz="2800" b="1" dirty="0" smtClean="0"/>
              <a:t>    </a:t>
            </a:r>
            <a:r>
              <a:rPr lang="fr-FR" sz="2800" dirty="0" smtClean="0">
                <a:latin typeface="Palatino Linotype" pitchFamily="18" charset="0"/>
              </a:rPr>
              <a:t>Le </a:t>
            </a:r>
            <a:r>
              <a:rPr lang="fr-FR" sz="2800" b="1" dirty="0" smtClean="0">
                <a:latin typeface="Palatino Linotype" pitchFamily="18" charset="0"/>
              </a:rPr>
              <a:t>paradoxe de </a:t>
            </a:r>
            <a:r>
              <a:rPr lang="fr-FR" sz="2800" b="1" dirty="0" err="1" smtClean="0">
                <a:latin typeface="Palatino Linotype" pitchFamily="18" charset="0"/>
              </a:rPr>
              <a:t>Triffin</a:t>
            </a:r>
            <a:r>
              <a:rPr lang="fr-FR" sz="2800" b="1" dirty="0" smtClean="0">
                <a:latin typeface="Palatino Linotype" pitchFamily="18" charset="0"/>
              </a:rPr>
              <a:t> </a:t>
            </a:r>
            <a:r>
              <a:rPr lang="fr-FR" sz="2800" dirty="0" smtClean="0">
                <a:latin typeface="Palatino Linotype" pitchFamily="18" charset="0"/>
              </a:rPr>
              <a:t>met en évidence </a:t>
            </a:r>
            <a:r>
              <a:rPr lang="fr-FR" sz="2800" b="1" dirty="0" smtClean="0">
                <a:latin typeface="Palatino Linotype" pitchFamily="18" charset="0"/>
              </a:rPr>
              <a:t>la non-viabilité du </a:t>
            </a:r>
            <a:r>
              <a:rPr lang="fr-FR" sz="2800" b="1" i="1" dirty="0" smtClean="0">
                <a:latin typeface="Palatino Linotype" pitchFamily="18" charset="0"/>
              </a:rPr>
              <a:t>SMI de </a:t>
            </a:r>
            <a:r>
              <a:rPr lang="fr-FR" sz="2800" b="1" i="1" dirty="0" err="1" smtClean="0">
                <a:latin typeface="Palatino Linotype" pitchFamily="18" charset="0"/>
              </a:rPr>
              <a:t>Bretton</a:t>
            </a:r>
            <a:r>
              <a:rPr lang="fr-FR" sz="2800" b="1" i="1" dirty="0" smtClean="0">
                <a:latin typeface="Palatino Linotype" pitchFamily="18" charset="0"/>
              </a:rPr>
              <a:t>-</a:t>
            </a:r>
            <a:r>
              <a:rPr lang="fr-FR" sz="2800" b="1" i="1" dirty="0" err="1" smtClean="0">
                <a:latin typeface="Palatino Linotype" pitchFamily="18" charset="0"/>
              </a:rPr>
              <a:t>Woods</a:t>
            </a:r>
            <a:r>
              <a:rPr lang="fr-FR" sz="2800" i="1" dirty="0" smtClean="0">
                <a:latin typeface="Palatino Linotype" pitchFamily="18" charset="0"/>
              </a:rPr>
              <a:t>, </a:t>
            </a:r>
            <a:r>
              <a:rPr lang="fr-FR" sz="2800" dirty="0" smtClean="0">
                <a:latin typeface="Palatino Linotype" pitchFamily="18" charset="0"/>
              </a:rPr>
              <a:t>car, </a:t>
            </a:r>
          </a:p>
          <a:p>
            <a:pPr algn="just">
              <a:buNone/>
            </a:pPr>
            <a:r>
              <a:rPr lang="fr-FR" sz="2800" dirty="0" smtClean="0">
                <a:latin typeface="Palatino Linotype" pitchFamily="18" charset="0"/>
              </a:rPr>
              <a:t>   - soit les Etats-Unis ont </a:t>
            </a:r>
            <a:r>
              <a:rPr lang="fr-FR" sz="2800" b="1" i="1" dirty="0" smtClean="0">
                <a:latin typeface="Palatino Linotype" pitchFamily="18" charset="0"/>
              </a:rPr>
              <a:t>une balance des paiements déficitaire </a:t>
            </a:r>
            <a:r>
              <a:rPr lang="fr-FR" sz="2800" dirty="0" smtClean="0">
                <a:latin typeface="Palatino Linotype" pitchFamily="18" charset="0"/>
              </a:rPr>
              <a:t>qui se traduit par une distribution massive de dollars à l’international, mais à terme la crédibilité des Etats-Unis est affectée par </a:t>
            </a:r>
            <a:r>
              <a:rPr lang="fr-FR" sz="2800" i="1" dirty="0" smtClean="0">
                <a:latin typeface="Palatino Linotype" pitchFamily="18" charset="0"/>
              </a:rPr>
              <a:t>la disproportion entre le montant des dollars en circulation et la quantité d’or sur laquelle la valeur de ces dollars est gagée</a:t>
            </a:r>
            <a:r>
              <a:rPr lang="fr-FR" sz="2800" dirty="0" smtClean="0">
                <a:latin typeface="Palatino Linotype" pitchFamily="18" charset="0"/>
              </a:rPr>
              <a:t> sur la base d’une parité : 1 once d’or  (environ 28 g) égal  35 dollars. </a:t>
            </a:r>
          </a:p>
          <a:p>
            <a:pPr algn="just">
              <a:buNone/>
            </a:pPr>
            <a:r>
              <a:rPr lang="fr-FR" sz="2800" dirty="0" smtClean="0">
                <a:latin typeface="Palatino Linotype" pitchFamily="18" charset="0"/>
              </a:rPr>
              <a:t>   - Soit les Etats-Unis ont </a:t>
            </a:r>
            <a:r>
              <a:rPr lang="fr-FR" sz="2800" b="1" i="1" dirty="0" smtClean="0">
                <a:latin typeface="Palatino Linotype" pitchFamily="18" charset="0"/>
              </a:rPr>
              <a:t>une balance des paiements  excédentaire</a:t>
            </a:r>
            <a:r>
              <a:rPr lang="fr-FR" sz="2800" i="1" dirty="0" smtClean="0">
                <a:latin typeface="Palatino Linotype" pitchFamily="18" charset="0"/>
              </a:rPr>
              <a:t>,</a:t>
            </a:r>
            <a:r>
              <a:rPr lang="fr-FR" sz="2800" dirty="0" smtClean="0">
                <a:latin typeface="Palatino Linotype" pitchFamily="18" charset="0"/>
              </a:rPr>
              <a:t> alors les autres pays voient leurs réserves de dollars ou d’or diminuer, ce qui menace le commerce mondial. </a:t>
            </a:r>
          </a:p>
          <a:p>
            <a:pPr algn="just">
              <a:buNone/>
            </a:pPr>
            <a:endParaRPr lang="fr-FR" sz="2800" b="1" dirty="0" smtClean="0"/>
          </a:p>
          <a:p>
            <a:pPr algn="just">
              <a:buNone/>
            </a:pPr>
            <a:r>
              <a:rPr lang="fr-FR" sz="2800" b="1" dirty="0" smtClean="0"/>
              <a:t>    </a:t>
            </a:r>
            <a:endParaRPr lang="fr-FR"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571480"/>
            <a:ext cx="8858280" cy="5753120"/>
          </a:xfrm>
        </p:spPr>
        <p:txBody>
          <a:bodyPr>
            <a:normAutofit/>
          </a:bodyPr>
          <a:lstStyle/>
          <a:p>
            <a:pPr algn="just"/>
            <a:endParaRPr lang="fr-FR" sz="2800" b="1" dirty="0" smtClean="0"/>
          </a:p>
          <a:p>
            <a:pPr algn="just"/>
            <a:r>
              <a:rPr lang="fr-FR" b="1" dirty="0" smtClean="0">
                <a:latin typeface="Palatino Linotype" pitchFamily="18" charset="0"/>
              </a:rPr>
              <a:t>On peut dire qu’</a:t>
            </a:r>
            <a:r>
              <a:rPr lang="fr-FR" b="1" u="sng" dirty="0" smtClean="0">
                <a:latin typeface="Palatino Linotype" pitchFamily="18" charset="0"/>
              </a:rPr>
              <a:t>un pays qui a instauré ces quatre formes de convertibilité a une monnaie pleinement convertible</a:t>
            </a:r>
            <a:r>
              <a:rPr lang="fr-FR" b="1" dirty="0" smtClean="0">
                <a:latin typeface="Palatino Linotype" pitchFamily="18" charset="0"/>
              </a:rPr>
              <a:t>, car cela signifie que les résidents et les non-résidents du pays peuvent convertir librement la monnaie nationale, au taux de change en vigueur, en devises étrangères, pour des besoins de transactions de biens et de  services.</a:t>
            </a:r>
            <a:endParaRPr lang="fr-FR" b="1" dirty="0">
              <a:latin typeface="Palatino Linotype"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90114" name="Picture 2" descr="http://www.juridika.net/media/auteurs/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68760"/>
          </a:xfrm>
        </p:spPr>
        <p:txBody>
          <a:bodyPr>
            <a:noAutofit/>
          </a:bodyPr>
          <a:lstStyle/>
          <a:p>
            <a:pPr algn="ctr"/>
            <a:r>
              <a:rPr lang="fr-FR" sz="3600" b="1" dirty="0" smtClean="0">
                <a:latin typeface="Palatino Linotype" pitchFamily="18" charset="0"/>
              </a:rPr>
              <a:t>Quelles étapes ont-elles été déjà franchies vers la convertibilité totale du </a:t>
            </a:r>
            <a:r>
              <a:rPr lang="fr-FR" sz="3600" b="1" i="1" dirty="0" smtClean="0">
                <a:latin typeface="Palatino Linotype" pitchFamily="18" charset="0"/>
              </a:rPr>
              <a:t>Dirham</a:t>
            </a:r>
            <a:r>
              <a:rPr lang="fr-FR" sz="3600" b="1" dirty="0" smtClean="0">
                <a:latin typeface="Palatino Linotype" pitchFamily="18" charset="0"/>
              </a:rPr>
              <a:t> ?  </a:t>
            </a:r>
            <a:endParaRPr lang="fr-FR" sz="3600" b="1" dirty="0">
              <a:latin typeface="Palatino Linotype" pitchFamily="18" charset="0"/>
            </a:endParaRPr>
          </a:p>
        </p:txBody>
      </p:sp>
      <p:sp>
        <p:nvSpPr>
          <p:cNvPr id="3" name="Espace réservé du contenu 2"/>
          <p:cNvSpPr>
            <a:spLocks noGrp="1"/>
          </p:cNvSpPr>
          <p:nvPr>
            <p:ph idx="1"/>
          </p:nvPr>
        </p:nvSpPr>
        <p:spPr>
          <a:xfrm>
            <a:off x="0" y="1285860"/>
            <a:ext cx="8929718" cy="6000792"/>
          </a:xfrm>
        </p:spPr>
        <p:txBody>
          <a:bodyPr>
            <a:noAutofit/>
          </a:bodyPr>
          <a:lstStyle/>
          <a:p>
            <a:pPr algn="just">
              <a:buNone/>
            </a:pPr>
            <a:r>
              <a:rPr lang="fr-FR" sz="2800" b="1" dirty="0" smtClean="0"/>
              <a:t>    </a:t>
            </a:r>
            <a:r>
              <a:rPr lang="fr-FR" b="1" dirty="0" smtClean="0">
                <a:latin typeface="Palatino Linotype" pitchFamily="18" charset="0"/>
              </a:rPr>
              <a:t>Au Maroc, la libéralisation des changes et l’évolution vers la convertibilité totale du dirham s’est accélérée dans les années 90 : (i) un marché des changes a été mis en place dès 1990 ; (ii) la convertibilité du DH au titre des transactions courantes a été instaurée en 1993 avec l’adhésion à l’article 8 des statuts du FMI ; les opérations en capital ont toutes été libéralisées pour les non-résidents et le dirham bénéficie déjà d’une convertibilité externe. </a:t>
            </a:r>
            <a:endParaRPr lang="fr-FR" b="1" dirty="0">
              <a:latin typeface="Palatino Linotype"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58082" name="Picture 2" descr="http://cabinetbassamat.com/typo3temp/pics/3c0566358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60130" name="Picture 2" descr="http://www.le360.ma/fr/sites/le360.ma.fr/files/assets/images/2014/01/fw_le360_mg_62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pic>
        <p:nvPicPr>
          <p:cNvPr id="1026" name="Picture 2" descr="RÃ©sultat de recherche d'images pour &quot;MInistre de l'Ã©conomie et des finances du Maroc&quo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lnt.ma/skin/uploads/2015/02/Dirham-marocain-575x36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56034" name="Picture 2" descr="http://convertisseur.kingconv.com/images/devises/MAD/MAD_coins.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57058" name="Picture 2" descr="http://img.lavieeco.com/Maroc-Marche-Changes-(2013-04-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64488" cy="1052736"/>
          </a:xfrm>
        </p:spPr>
        <p:txBody>
          <a:bodyPr>
            <a:normAutofit fontScale="90000"/>
          </a:bodyPr>
          <a:lstStyle/>
          <a:p>
            <a:pPr algn="ctr"/>
            <a:r>
              <a:rPr lang="fr-FR" sz="3200" b="1" dirty="0" smtClean="0">
                <a:latin typeface="Palatino Linotype" pitchFamily="18" charset="0"/>
              </a:rPr>
              <a:t/>
            </a:r>
            <a:br>
              <a:rPr lang="fr-FR" sz="3200" b="1" dirty="0" smtClean="0">
                <a:latin typeface="Palatino Linotype" pitchFamily="18" charset="0"/>
              </a:rPr>
            </a:br>
            <a:r>
              <a:rPr lang="fr-FR" sz="3600" b="1" dirty="0" smtClean="0">
                <a:latin typeface="Palatino Linotype" pitchFamily="18" charset="0"/>
              </a:rPr>
              <a:t>Quelles sont les étapes encore à franchir ? </a:t>
            </a:r>
            <a:r>
              <a:rPr lang="fr-FR" sz="3200" b="1" dirty="0" smtClean="0">
                <a:latin typeface="+mn-lt"/>
              </a:rPr>
              <a:t/>
            </a:r>
            <a:br>
              <a:rPr lang="fr-FR" sz="3200" b="1" dirty="0" smtClean="0">
                <a:latin typeface="+mn-lt"/>
              </a:rPr>
            </a:br>
            <a:endParaRPr lang="fr-FR" sz="3200" dirty="0">
              <a:latin typeface="+mn-lt"/>
            </a:endParaRPr>
          </a:p>
        </p:txBody>
      </p:sp>
      <p:sp>
        <p:nvSpPr>
          <p:cNvPr id="3" name="Espace réservé du contenu 2"/>
          <p:cNvSpPr>
            <a:spLocks noGrp="1"/>
          </p:cNvSpPr>
          <p:nvPr>
            <p:ph idx="1"/>
          </p:nvPr>
        </p:nvSpPr>
        <p:spPr>
          <a:xfrm>
            <a:off x="0" y="1000108"/>
            <a:ext cx="9144000" cy="5857892"/>
          </a:xfrm>
        </p:spPr>
        <p:txBody>
          <a:bodyPr>
            <a:normAutofit fontScale="25000" lnSpcReduction="20000"/>
          </a:bodyPr>
          <a:lstStyle/>
          <a:p>
            <a:pPr algn="just">
              <a:buNone/>
            </a:pPr>
            <a:r>
              <a:rPr lang="fr-FR" sz="7200" b="1" dirty="0" smtClean="0"/>
              <a:t>       </a:t>
            </a:r>
            <a:r>
              <a:rPr lang="fr-FR" sz="11200" b="1" dirty="0" smtClean="0">
                <a:latin typeface="Palatino Linotype" pitchFamily="18" charset="0"/>
              </a:rPr>
              <a:t>La convertibilité totale du </a:t>
            </a:r>
            <a:r>
              <a:rPr lang="fr-FR" sz="11200" b="1" i="1" dirty="0" smtClean="0">
                <a:latin typeface="Palatino Linotype" pitchFamily="18" charset="0"/>
              </a:rPr>
              <a:t>Dirham s</a:t>
            </a:r>
            <a:r>
              <a:rPr lang="fr-FR" sz="11200" b="1" dirty="0" smtClean="0">
                <a:latin typeface="Palatino Linotype" pitchFamily="18" charset="0"/>
              </a:rPr>
              <a:t>ignifierait la libre entrée et sortie des capitaux sans entraves ni restrictions. Au Maroc, </a:t>
            </a:r>
          </a:p>
          <a:p>
            <a:pPr algn="just"/>
            <a:r>
              <a:rPr lang="fr-FR" sz="11200" b="1" dirty="0" smtClean="0">
                <a:latin typeface="Palatino Linotype" pitchFamily="18" charset="0"/>
              </a:rPr>
              <a:t>Le </a:t>
            </a:r>
            <a:r>
              <a:rPr lang="fr-FR" sz="11200" b="1" i="1" dirty="0" smtClean="0">
                <a:latin typeface="Palatino Linotype" pitchFamily="18" charset="0"/>
              </a:rPr>
              <a:t>Dirham</a:t>
            </a:r>
            <a:r>
              <a:rPr lang="fr-FR" sz="11200" b="1" dirty="0" smtClean="0">
                <a:latin typeface="Palatino Linotype" pitchFamily="18" charset="0"/>
              </a:rPr>
              <a:t> bénéficie déjà d’une convertibilité externe pour les non-résidents, mais pas d’une convertibilité interne, car </a:t>
            </a:r>
            <a:r>
              <a:rPr lang="fr-FR" sz="11200" b="1" u="sng" dirty="0" smtClean="0">
                <a:latin typeface="Palatino Linotype" pitchFamily="18" charset="0"/>
              </a:rPr>
              <a:t>les résidents n’ont pas encore la possibilité de convertir sans restrictions leurs encaisses en devises</a:t>
            </a:r>
            <a:r>
              <a:rPr lang="fr-FR" sz="11200" b="1" dirty="0" smtClean="0">
                <a:latin typeface="Palatino Linotype" pitchFamily="18" charset="0"/>
              </a:rPr>
              <a:t>. </a:t>
            </a:r>
          </a:p>
          <a:p>
            <a:pPr algn="just"/>
            <a:r>
              <a:rPr lang="fr-FR" sz="11200" b="1" dirty="0" smtClean="0">
                <a:latin typeface="Palatino Linotype" pitchFamily="18" charset="0"/>
              </a:rPr>
              <a:t>La convertibilité aux fins des mouvements de capitaux  est déjà accordée aux non-résidents, mais malgré des avancées en 2007, </a:t>
            </a:r>
            <a:r>
              <a:rPr lang="fr-FR" sz="11200" b="1" u="sng" dirty="0" smtClean="0">
                <a:latin typeface="Palatino Linotype" pitchFamily="18" charset="0"/>
              </a:rPr>
              <a:t>les résidents demeurent confrontés à des restrictions en matière de mouvements de capitaux.</a:t>
            </a:r>
            <a:endParaRPr lang="fr-FR" sz="11200" b="1" dirty="0" smtClean="0">
              <a:latin typeface="Palatino Linotype" pitchFamily="18" charset="0"/>
            </a:endParaRPr>
          </a:p>
          <a:p>
            <a:pPr algn="just"/>
            <a:r>
              <a:rPr lang="fr-FR" sz="11200" b="1" dirty="0" smtClean="0">
                <a:latin typeface="Palatino Linotype" pitchFamily="18" charset="0"/>
              </a:rPr>
              <a:t>Le démantèlement de ces restrictions rendrait le </a:t>
            </a:r>
            <a:r>
              <a:rPr lang="fr-FR" sz="11200" b="1" i="1" dirty="0" smtClean="0">
                <a:latin typeface="Palatino Linotype" pitchFamily="18" charset="0"/>
              </a:rPr>
              <a:t>Dirham</a:t>
            </a:r>
            <a:r>
              <a:rPr lang="fr-FR" sz="11200" b="1" dirty="0" smtClean="0">
                <a:latin typeface="Palatino Linotype" pitchFamily="18" charset="0"/>
              </a:rPr>
              <a:t> pleinement convertible.</a:t>
            </a:r>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2380</Words>
  <Application>Microsoft Office PowerPoint</Application>
  <PresentationFormat>Affichage à l'écran (4:3)</PresentationFormat>
  <Paragraphs>196</Paragraphs>
  <Slides>102</Slides>
  <Notes>0</Notes>
  <HiddenSlides>0</HiddenSlides>
  <MMClips>0</MMClips>
  <ScaleCrop>false</ScaleCrop>
  <HeadingPairs>
    <vt:vector size="4" baseType="variant">
      <vt:variant>
        <vt:lpstr>Thème</vt:lpstr>
      </vt:variant>
      <vt:variant>
        <vt:i4>1</vt:i4>
      </vt:variant>
      <vt:variant>
        <vt:lpstr>Titres des diapositives</vt:lpstr>
      </vt:variant>
      <vt:variant>
        <vt:i4>102</vt:i4>
      </vt:variant>
    </vt:vector>
  </HeadingPairs>
  <TitlesOfParts>
    <vt:vector size="103" baseType="lpstr">
      <vt:lpstr>Thème Office</vt:lpstr>
      <vt:lpstr>Diapositive 1</vt:lpstr>
      <vt:lpstr>  Chapitre V :   L’effondrement  du SMI de Bretton-Woods,  1971-1973</vt:lpstr>
      <vt:lpstr>Diapositive 3</vt:lpstr>
      <vt:lpstr>Diapositive 4</vt:lpstr>
      <vt:lpstr>Diapositive 5</vt:lpstr>
      <vt:lpstr>Diapositive 6</vt:lpstr>
      <vt:lpstr>Diapositive 7</vt:lpstr>
      <vt:lpstr>Diapositive 8</vt:lpstr>
      <vt:lpstr>Le paradoxe de Triffin</vt:lpstr>
      <vt:lpstr>Diapositive 10</vt:lpstr>
      <vt:lpstr>Diapositive 11</vt:lpstr>
      <vt:lpstr>Diapositive 12</vt:lpstr>
      <vt:lpstr>Diapositive 13</vt:lpstr>
      <vt:lpstr>Diapositive 14</vt:lpstr>
      <vt:lpstr>Diapositive 15</vt:lpstr>
      <vt:lpstr>Diapositive 16</vt:lpstr>
      <vt:lpstr>Diapositive 17</vt:lpstr>
      <vt:lpstr>Diapositive 18</vt:lpstr>
      <vt:lpstr>L’ Accord du Smithsonian Institute,  la fin de Bretton Woods </vt:lpstr>
      <vt:lpstr>Diapositive 20</vt:lpstr>
      <vt:lpstr>Diapositive 21</vt:lpstr>
      <vt:lpstr>Diapositive 22</vt:lpstr>
      <vt:lpstr>Diapositive 23</vt:lpstr>
      <vt:lpstr> Chapitre VI :   L’ère des changes flottants</vt:lpstr>
      <vt:lpstr>Des taux de change fixes aux……  taux de change flottants</vt:lpstr>
      <vt:lpstr>Diapositive 26</vt:lpstr>
      <vt:lpstr>Les Accords de la Jamaïque de 1976</vt:lpstr>
      <vt:lpstr>Diapositive 28</vt:lpstr>
      <vt:lpstr>Le retour à la concertation internationale,  le polycentrisme monétaire</vt:lpstr>
      <vt:lpstr>Diapositive 30</vt:lpstr>
      <vt:lpstr>Diapositive 31</vt:lpstr>
      <vt:lpstr>Diapositive 32</vt:lpstr>
      <vt:lpstr>Diapositive 33</vt:lpstr>
      <vt:lpstr>Le système monétaire européen, SME</vt:lpstr>
      <vt:lpstr>Diapositive 35</vt:lpstr>
      <vt:lpstr>Diapositive 36</vt:lpstr>
      <vt:lpstr>Diapositive 37</vt:lpstr>
      <vt:lpstr>Diapositive 38</vt:lpstr>
      <vt:lpstr>Diapositive 39</vt:lpstr>
      <vt:lpstr> Vers une monnaie unique, l’Euro,  le Traité de Maastricht, 1992</vt:lpstr>
      <vt:lpstr>Diapositive 41</vt:lpstr>
      <vt:lpstr>Diapositive 42</vt:lpstr>
      <vt:lpstr>Diapositive 43</vt:lpstr>
      <vt:lpstr>Diapositive 44</vt:lpstr>
      <vt:lpstr>Diapositive 45</vt:lpstr>
      <vt:lpstr>Les critères de convergence</vt:lpstr>
      <vt:lpstr>La naissance de l’Euro, janvier 1999</vt:lpstr>
      <vt:lpstr>Diapositive 48</vt:lpstr>
      <vt:lpstr>Diapositive 49</vt:lpstr>
      <vt:lpstr>Diapositive 50</vt:lpstr>
      <vt:lpstr>Diapositive 51</vt:lpstr>
      <vt:lpstr>Diapositive 52</vt:lpstr>
      <vt:lpstr>La zone dollar </vt:lpstr>
      <vt:lpstr>Diapositive 54</vt:lpstr>
      <vt:lpstr>Diapositive 55</vt:lpstr>
      <vt:lpstr>Diapositive 56</vt:lpstr>
      <vt:lpstr>Diapositive 57</vt:lpstr>
      <vt:lpstr>Diapositive 58</vt:lpstr>
      <vt:lpstr>Diapositive 59</vt:lpstr>
      <vt:lpstr>   Chapitre VII :   Le Dirham,  valeur et convertibilité </vt:lpstr>
      <vt:lpstr>   Comment la valeur du  Dirham marocain  est-elle établie sur  le marché des changes ? </vt:lpstr>
      <vt:lpstr>Le Dirham, une monnaie nationale</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Pourquoi le Dirham  n’est-il pas encore une monnaie  totalement convertible ? </vt:lpstr>
      <vt:lpstr>Qu’est ce qu’une monnaie convertible ? </vt:lpstr>
      <vt:lpstr>Diapositive 88</vt:lpstr>
      <vt:lpstr>Diapositive 89</vt:lpstr>
      <vt:lpstr>Diapositive 90</vt:lpstr>
      <vt:lpstr>Diapositive 91</vt:lpstr>
      <vt:lpstr>Quelles étapes ont-elles été déjà franchies vers la convertibilité totale du Dirham ?  </vt:lpstr>
      <vt:lpstr>Diapositive 93</vt:lpstr>
      <vt:lpstr>Diapositive 94</vt:lpstr>
      <vt:lpstr>Diapositive 95</vt:lpstr>
      <vt:lpstr>Diapositive 96</vt:lpstr>
      <vt:lpstr>Diapositive 97</vt:lpstr>
      <vt:lpstr>Diapositive 98</vt:lpstr>
      <vt:lpstr> Quelles sont les étapes encore à franchir ?  </vt:lpstr>
      <vt:lpstr>Diapositive 100</vt:lpstr>
      <vt:lpstr>Avantages et inconvénients de La convertibilité totale du Dirham </vt:lpstr>
      <vt:lpstr>Diapositive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HP</dc:creator>
  <cp:lastModifiedBy>asuse</cp:lastModifiedBy>
  <cp:revision>116</cp:revision>
  <dcterms:created xsi:type="dcterms:W3CDTF">2016-02-22T22:08:33Z</dcterms:created>
  <dcterms:modified xsi:type="dcterms:W3CDTF">2020-03-11T08:42:00Z</dcterms:modified>
</cp:coreProperties>
</file>